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1736" r:id="rId2"/>
    <p:sldId id="1724" r:id="rId3"/>
    <p:sldId id="1855" r:id="rId4"/>
    <p:sldId id="1856" r:id="rId5"/>
    <p:sldId id="1876" r:id="rId6"/>
    <p:sldId id="1945" r:id="rId7"/>
    <p:sldId id="1779" r:id="rId8"/>
    <p:sldId id="310" r:id="rId9"/>
    <p:sldId id="1859" r:id="rId10"/>
    <p:sldId id="1854" r:id="rId11"/>
    <p:sldId id="1877" r:id="rId12"/>
    <p:sldId id="1880" r:id="rId13"/>
    <p:sldId id="1919" r:id="rId14"/>
    <p:sldId id="1878" r:id="rId15"/>
    <p:sldId id="1920" r:id="rId16"/>
    <p:sldId id="1950" r:id="rId17"/>
    <p:sldId id="1951" r:id="rId18"/>
    <p:sldId id="1961" r:id="rId19"/>
    <p:sldId id="1778" r:id="rId20"/>
    <p:sldId id="1887" r:id="rId21"/>
    <p:sldId id="1921" r:id="rId22"/>
    <p:sldId id="1922" r:id="rId23"/>
    <p:sldId id="1923" r:id="rId24"/>
    <p:sldId id="1924" r:id="rId25"/>
    <p:sldId id="1925" r:id="rId26"/>
    <p:sldId id="1926" r:id="rId27"/>
    <p:sldId id="1927" r:id="rId28"/>
    <p:sldId id="1928" r:id="rId29"/>
    <p:sldId id="1929" r:id="rId30"/>
    <p:sldId id="1930" r:id="rId31"/>
    <p:sldId id="1931" r:id="rId32"/>
    <p:sldId id="1932" r:id="rId33"/>
    <p:sldId id="1946" r:id="rId34"/>
    <p:sldId id="1935" r:id="rId35"/>
    <p:sldId id="1936" r:id="rId36"/>
    <p:sldId id="1937" r:id="rId37"/>
    <p:sldId id="1938" r:id="rId38"/>
    <p:sldId id="1939" r:id="rId39"/>
    <p:sldId id="1947" r:id="rId40"/>
    <p:sldId id="1940" r:id="rId41"/>
    <p:sldId id="1941" r:id="rId42"/>
    <p:sldId id="1948" r:id="rId43"/>
    <p:sldId id="1949" r:id="rId44"/>
    <p:sldId id="1777" r:id="rId45"/>
    <p:sldId id="1749" r:id="rId46"/>
    <p:sldId id="1960" r:id="rId47"/>
    <p:sldId id="1959" r:id="rId48"/>
    <p:sldId id="1888" r:id="rId49"/>
    <p:sldId id="1890" r:id="rId50"/>
    <p:sldId id="1952" r:id="rId51"/>
    <p:sldId id="1891" r:id="rId52"/>
    <p:sldId id="1892" r:id="rId53"/>
    <p:sldId id="1895" r:id="rId54"/>
    <p:sldId id="1953" r:id="rId55"/>
    <p:sldId id="1954" r:id="rId56"/>
    <p:sldId id="1955" r:id="rId57"/>
    <p:sldId id="1956" r:id="rId58"/>
    <p:sldId id="1957" r:id="rId59"/>
    <p:sldId id="1958" r:id="rId60"/>
    <p:sldId id="1714" r:id="rId6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B2E7E7"/>
    <a:srgbClr val="B9E0E3"/>
    <a:srgbClr val="ABDDD1"/>
    <a:srgbClr val="7CCAB7"/>
    <a:srgbClr val="486AE5"/>
    <a:srgbClr val="F4FAF9"/>
    <a:srgbClr val="C9E9E1"/>
    <a:srgbClr val="DCF1E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5" autoAdjust="0"/>
    <p:restoredTop sz="95181" autoAdjust="0"/>
  </p:normalViewPr>
  <p:slideViewPr>
    <p:cSldViewPr>
      <p:cViewPr varScale="1">
        <p:scale>
          <a:sx n="95" d="100"/>
          <a:sy n="95" d="100"/>
        </p:scale>
        <p:origin x="852" y="6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18-May-20</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18-May-20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3994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4673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45591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30388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9038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15" r:id="rId4"/>
    <p:sldLayoutId id="2147483816" r:id="rId5"/>
    <p:sldLayoutId id="2147483817" r:id="rId6"/>
    <p:sldLayoutId id="2147483805" r:id="rId7"/>
    <p:sldLayoutId id="2147483768" r:id="rId8"/>
    <p:sldLayoutId id="2147483756" r:id="rId9"/>
    <p:sldLayoutId id="2147483796" r:id="rId10"/>
    <p:sldLayoutId id="2147483758" r:id="rId11"/>
    <p:sldLayoutId id="2147483791" r:id="rId12"/>
    <p:sldLayoutId id="2147483763" r:id="rId13"/>
    <p:sldLayoutId id="2147483803" r:id="rId14"/>
    <p:sldLayoutId id="2147483807" r:id="rId15"/>
    <p:sldLayoutId id="2147483804" r:id="rId16"/>
    <p:sldLayoutId id="2147483810" r:id="rId17"/>
    <p:sldLayoutId id="2147483818" r:id="rId18"/>
    <p:sldLayoutId id="2147483793" r:id="rId19"/>
    <p:sldLayoutId id="2147483802" r:id="rId20"/>
    <p:sldLayoutId id="2147483813" r:id="rId21"/>
    <p:sldLayoutId id="2147483814"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30Fulfillment/080Configuring_Fulfillment/Copyright_Management#Configuring_Access_Rights_Policies_for_Digital_Objects" TargetMode="Externa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30Fulfillment/080Configuring_Fulfillment/Copyright_Management#Configuring_Digital_Resource_Copyright_Declarations" TargetMode="External"/><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knowledge.exlibrisgroup.com/Alma/Product_Documentation/010Alma_Online_Help_(English)/030Fulfillment/080Configuring_Fulfillment/Copyright_Management#Adding_an_Access_Rights_Policy" TargetMode="Externa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C6C00A-D08B-4044-94E2-B5F7A1014A50}"/>
              </a:ext>
            </a:extLst>
          </p:cNvPr>
          <p:cNvSpPr>
            <a:spLocks noGrp="1"/>
          </p:cNvSpPr>
          <p:nvPr>
            <p:ph type="ctrTitle"/>
          </p:nvPr>
        </p:nvSpPr>
        <p:spPr>
          <a:xfrm>
            <a:off x="179512" y="2139702"/>
            <a:ext cx="5044404" cy="1368152"/>
          </a:xfrm>
        </p:spPr>
        <p:txBody>
          <a:bodyPr/>
          <a:lstStyle/>
          <a:p>
            <a:r>
              <a:rPr lang="en-US" sz="2800" dirty="0"/>
              <a:t>Access rights and copyright declarations for digital objects </a:t>
            </a:r>
          </a:p>
        </p:txBody>
      </p:sp>
      <p:sp>
        <p:nvSpPr>
          <p:cNvPr id="7" name="Text Placeholder 6">
            <a:extLst>
              <a:ext uri="{FF2B5EF4-FFF2-40B4-BE49-F238E27FC236}">
                <a16:creationId xmlns:a16="http://schemas.microsoft.com/office/drawing/2014/main" id="{FA568CF4-3CA7-484B-B6C1-F49D53072FB3}"/>
              </a:ext>
            </a:extLst>
          </p:cNvPr>
          <p:cNvSpPr>
            <a:spLocks noGrp="1"/>
          </p:cNvSpPr>
          <p:nvPr>
            <p:ph type="body" sz="quarter" idx="12"/>
          </p:nvPr>
        </p:nvSpPr>
        <p:spPr>
          <a:xfrm>
            <a:off x="276656" y="4011910"/>
            <a:ext cx="4972396" cy="864096"/>
          </a:xfrm>
        </p:spPr>
        <p:txBody>
          <a:bodyPr>
            <a:normAutofit/>
          </a:bodyPr>
          <a:lstStyle/>
          <a:p>
            <a:r>
              <a:rPr lang="en-US" dirty="0"/>
              <a:t>Yoel Kortick</a:t>
            </a:r>
          </a:p>
          <a:p>
            <a:r>
              <a:rPr lang="en-US" dirty="0"/>
              <a:t>Senior Librarian</a:t>
            </a:r>
          </a:p>
        </p:txBody>
      </p:sp>
    </p:spTree>
    <p:extLst>
      <p:ext uri="{BB962C8B-B14F-4D97-AF65-F5344CB8AC3E}">
        <p14:creationId xmlns:p14="http://schemas.microsoft.com/office/powerpoint/2010/main" val="480933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107504" y="644306"/>
            <a:ext cx="8928992" cy="3943668"/>
          </a:xfrm>
        </p:spPr>
        <p:txBody>
          <a:bodyPr>
            <a:noAutofit/>
          </a:bodyPr>
          <a:lstStyle/>
          <a:p>
            <a:r>
              <a:rPr lang="en-US" dirty="0"/>
              <a:t>The default access rights policy is defined in the parameter </a:t>
            </a:r>
            <a:r>
              <a:rPr lang="en-US" b="1" dirty="0" err="1"/>
              <a:t>access_right_default_policy</a:t>
            </a:r>
            <a:r>
              <a:rPr lang="en-US" b="1" dirty="0"/>
              <a:t> </a:t>
            </a:r>
            <a:r>
              <a:rPr lang="en-US" dirty="0"/>
              <a:t>which is accessible at Configuration Menu &gt; Resources &gt; General &gt; Other Settings).</a:t>
            </a:r>
          </a:p>
          <a:p>
            <a:endParaRPr lang="en-US" dirty="0"/>
          </a:p>
          <a:p>
            <a:r>
              <a:rPr lang="en-US" dirty="0"/>
              <a:t>Possible values:</a:t>
            </a:r>
          </a:p>
          <a:p>
            <a:pPr lvl="1"/>
            <a:r>
              <a:rPr lang="en-US" sz="2400" dirty="0"/>
              <a:t>Restrict – All users are restricted from accessing the specified digital object</a:t>
            </a:r>
          </a:p>
          <a:p>
            <a:pPr lvl="1"/>
            <a:r>
              <a:rPr lang="en-US" sz="2400" dirty="0"/>
              <a:t>Allow – All users are allowed to access the specified digital object</a:t>
            </a:r>
          </a:p>
          <a:p>
            <a:endParaRPr lang="en-US" dirty="0"/>
          </a:p>
          <a:p>
            <a:pPr marL="457200" indent="-457200">
              <a:buFont typeface="+mj-lt"/>
              <a:buAutoNum type="arabicPeriod"/>
            </a:pPr>
            <a:endParaRPr lang="en-US" dirty="0"/>
          </a:p>
        </p:txBody>
      </p:sp>
      <p:sp>
        <p:nvSpPr>
          <p:cNvPr id="10" name="Title 4">
            <a:extLst>
              <a:ext uri="{FF2B5EF4-FFF2-40B4-BE49-F238E27FC236}">
                <a16:creationId xmlns:a16="http://schemas.microsoft.com/office/drawing/2014/main" id="{6BE1F494-59D9-4706-8791-7E5C7BD95B3E}"/>
              </a:ext>
            </a:extLst>
          </p:cNvPr>
          <p:cNvSpPr>
            <a:spLocks noGrp="1"/>
          </p:cNvSpPr>
          <p:nvPr>
            <p:ph type="title"/>
          </p:nvPr>
        </p:nvSpPr>
        <p:spPr>
          <a:xfrm>
            <a:off x="251520" y="70415"/>
            <a:ext cx="8856984" cy="576064"/>
          </a:xfrm>
        </p:spPr>
        <p:txBody>
          <a:bodyPr>
            <a:noAutofit/>
          </a:bodyPr>
          <a:lstStyle/>
          <a:p>
            <a:r>
              <a:rPr lang="en-US" dirty="0"/>
              <a:t>The default digital access rights policy</a:t>
            </a:r>
          </a:p>
        </p:txBody>
      </p:sp>
    </p:spTree>
    <p:extLst>
      <p:ext uri="{BB962C8B-B14F-4D97-AF65-F5344CB8AC3E}">
        <p14:creationId xmlns:p14="http://schemas.microsoft.com/office/powerpoint/2010/main" val="2363565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5496" y="843558"/>
            <a:ext cx="9073008" cy="3816424"/>
          </a:xfrm>
        </p:spPr>
        <p:txBody>
          <a:bodyPr>
            <a:normAutofit/>
          </a:bodyPr>
          <a:lstStyle/>
          <a:p>
            <a:r>
              <a:rPr lang="en-US" sz="2200" dirty="0"/>
              <a:t>Currently the value is “allow”</a:t>
            </a:r>
          </a:p>
        </p:txBody>
      </p:sp>
      <p:sp>
        <p:nvSpPr>
          <p:cNvPr id="10" name="Title 4">
            <a:extLst>
              <a:ext uri="{FF2B5EF4-FFF2-40B4-BE49-F238E27FC236}">
                <a16:creationId xmlns:a16="http://schemas.microsoft.com/office/drawing/2014/main" id="{6BE1F494-59D9-4706-8791-7E5C7BD95B3E}"/>
              </a:ext>
            </a:extLst>
          </p:cNvPr>
          <p:cNvSpPr>
            <a:spLocks noGrp="1"/>
          </p:cNvSpPr>
          <p:nvPr>
            <p:ph type="title"/>
          </p:nvPr>
        </p:nvSpPr>
        <p:spPr>
          <a:xfrm>
            <a:off x="251520" y="70415"/>
            <a:ext cx="8856984" cy="576064"/>
          </a:xfrm>
        </p:spPr>
        <p:txBody>
          <a:bodyPr>
            <a:noAutofit/>
          </a:bodyPr>
          <a:lstStyle/>
          <a:p>
            <a:r>
              <a:rPr lang="en-US" dirty="0"/>
              <a:t>The default digital access rights policy</a:t>
            </a:r>
          </a:p>
        </p:txBody>
      </p:sp>
      <p:pic>
        <p:nvPicPr>
          <p:cNvPr id="3" name="Picture 2">
            <a:extLst>
              <a:ext uri="{FF2B5EF4-FFF2-40B4-BE49-F238E27FC236}">
                <a16:creationId xmlns:a16="http://schemas.microsoft.com/office/drawing/2014/main" id="{26E918C1-A50C-4EDC-B4B7-5165D9878351}"/>
              </a:ext>
            </a:extLst>
          </p:cNvPr>
          <p:cNvPicPr>
            <a:picLocks noChangeAspect="1"/>
          </p:cNvPicPr>
          <p:nvPr/>
        </p:nvPicPr>
        <p:blipFill>
          <a:blip r:embed="rId2"/>
          <a:stretch>
            <a:fillRect/>
          </a:stretch>
        </p:blipFill>
        <p:spPr>
          <a:xfrm>
            <a:off x="1295400" y="2166937"/>
            <a:ext cx="6553200" cy="809625"/>
          </a:xfrm>
          <a:prstGeom prst="rect">
            <a:avLst/>
          </a:prstGeom>
          <a:ln>
            <a:solidFill>
              <a:schemeClr val="accent1"/>
            </a:solidFill>
          </a:ln>
        </p:spPr>
      </p:pic>
      <p:sp>
        <p:nvSpPr>
          <p:cNvPr id="4" name="Rectangle 3">
            <a:extLst>
              <a:ext uri="{FF2B5EF4-FFF2-40B4-BE49-F238E27FC236}">
                <a16:creationId xmlns:a16="http://schemas.microsoft.com/office/drawing/2014/main" id="{A12EF243-DF56-4E58-ABC7-D0A1881A02DD}"/>
              </a:ext>
            </a:extLst>
          </p:cNvPr>
          <p:cNvSpPr/>
          <p:nvPr/>
        </p:nvSpPr>
        <p:spPr>
          <a:xfrm>
            <a:off x="6012160" y="2571750"/>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3028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5496" y="644306"/>
            <a:ext cx="9073008" cy="1080119"/>
          </a:xfrm>
        </p:spPr>
        <p:txBody>
          <a:bodyPr>
            <a:normAutofit/>
          </a:bodyPr>
          <a:lstStyle/>
          <a:p>
            <a:r>
              <a:rPr lang="en-US" dirty="0"/>
              <a:t>The article with no access rights policy is therefore accessible in Primo</a:t>
            </a:r>
          </a:p>
        </p:txBody>
      </p:sp>
      <p:sp>
        <p:nvSpPr>
          <p:cNvPr id="10" name="Title 4">
            <a:extLst>
              <a:ext uri="{FF2B5EF4-FFF2-40B4-BE49-F238E27FC236}">
                <a16:creationId xmlns:a16="http://schemas.microsoft.com/office/drawing/2014/main" id="{6BE1F494-59D9-4706-8791-7E5C7BD95B3E}"/>
              </a:ext>
            </a:extLst>
          </p:cNvPr>
          <p:cNvSpPr>
            <a:spLocks noGrp="1"/>
          </p:cNvSpPr>
          <p:nvPr>
            <p:ph type="title"/>
          </p:nvPr>
        </p:nvSpPr>
        <p:spPr>
          <a:xfrm>
            <a:off x="251520" y="70415"/>
            <a:ext cx="8856984" cy="576064"/>
          </a:xfrm>
        </p:spPr>
        <p:txBody>
          <a:bodyPr>
            <a:noAutofit/>
          </a:bodyPr>
          <a:lstStyle/>
          <a:p>
            <a:r>
              <a:rPr lang="en-US" dirty="0"/>
              <a:t>The default digital access rights policy</a:t>
            </a:r>
          </a:p>
        </p:txBody>
      </p:sp>
      <p:pic>
        <p:nvPicPr>
          <p:cNvPr id="3" name="Picture 2">
            <a:extLst>
              <a:ext uri="{FF2B5EF4-FFF2-40B4-BE49-F238E27FC236}">
                <a16:creationId xmlns:a16="http://schemas.microsoft.com/office/drawing/2014/main" id="{2714FDD7-E79E-422C-9AA6-EAEE52993A49}"/>
              </a:ext>
            </a:extLst>
          </p:cNvPr>
          <p:cNvPicPr>
            <a:picLocks noChangeAspect="1"/>
          </p:cNvPicPr>
          <p:nvPr/>
        </p:nvPicPr>
        <p:blipFill>
          <a:blip r:embed="rId2"/>
          <a:stretch>
            <a:fillRect/>
          </a:stretch>
        </p:blipFill>
        <p:spPr>
          <a:xfrm>
            <a:off x="1253272" y="1206386"/>
            <a:ext cx="6559088" cy="3327631"/>
          </a:xfrm>
          <a:prstGeom prst="rect">
            <a:avLst/>
          </a:prstGeom>
          <a:ln>
            <a:solidFill>
              <a:schemeClr val="accent1"/>
            </a:solidFill>
          </a:ln>
        </p:spPr>
      </p:pic>
    </p:spTree>
    <p:extLst>
      <p:ext uri="{BB962C8B-B14F-4D97-AF65-F5344CB8AC3E}">
        <p14:creationId xmlns:p14="http://schemas.microsoft.com/office/powerpoint/2010/main" val="3205681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2D7704-BEDA-4E60-A1BC-C557A9AB03D2}"/>
              </a:ext>
            </a:extLst>
          </p:cNvPr>
          <p:cNvPicPr>
            <a:picLocks noChangeAspect="1"/>
          </p:cNvPicPr>
          <p:nvPr/>
        </p:nvPicPr>
        <p:blipFill>
          <a:blip r:embed="rId2"/>
          <a:stretch>
            <a:fillRect/>
          </a:stretch>
        </p:blipFill>
        <p:spPr>
          <a:xfrm>
            <a:off x="1285875" y="2247900"/>
            <a:ext cx="6572250" cy="6477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5496" y="644306"/>
            <a:ext cx="9073008" cy="1080119"/>
          </a:xfrm>
        </p:spPr>
        <p:txBody>
          <a:bodyPr>
            <a:normAutofit/>
          </a:bodyPr>
          <a:lstStyle/>
          <a:p>
            <a:r>
              <a:rPr lang="en-US" dirty="0"/>
              <a:t>If however we change the policy to “Restrict”</a:t>
            </a:r>
          </a:p>
        </p:txBody>
      </p:sp>
      <p:sp>
        <p:nvSpPr>
          <p:cNvPr id="10" name="Title 4">
            <a:extLst>
              <a:ext uri="{FF2B5EF4-FFF2-40B4-BE49-F238E27FC236}">
                <a16:creationId xmlns:a16="http://schemas.microsoft.com/office/drawing/2014/main" id="{6BE1F494-59D9-4706-8791-7E5C7BD95B3E}"/>
              </a:ext>
            </a:extLst>
          </p:cNvPr>
          <p:cNvSpPr>
            <a:spLocks noGrp="1"/>
          </p:cNvSpPr>
          <p:nvPr>
            <p:ph type="title"/>
          </p:nvPr>
        </p:nvSpPr>
        <p:spPr>
          <a:xfrm>
            <a:off x="251520" y="70415"/>
            <a:ext cx="8856984" cy="576064"/>
          </a:xfrm>
        </p:spPr>
        <p:txBody>
          <a:bodyPr>
            <a:noAutofit/>
          </a:bodyPr>
          <a:lstStyle/>
          <a:p>
            <a:r>
              <a:rPr lang="en-US" dirty="0"/>
              <a:t>The default digital access rights policy</a:t>
            </a:r>
          </a:p>
        </p:txBody>
      </p:sp>
      <p:sp>
        <p:nvSpPr>
          <p:cNvPr id="5" name="Rectangle 4">
            <a:extLst>
              <a:ext uri="{FF2B5EF4-FFF2-40B4-BE49-F238E27FC236}">
                <a16:creationId xmlns:a16="http://schemas.microsoft.com/office/drawing/2014/main" id="{D19184C8-AB93-4DA5-BB93-33A90206269B}"/>
              </a:ext>
            </a:extLst>
          </p:cNvPr>
          <p:cNvSpPr/>
          <p:nvPr/>
        </p:nvSpPr>
        <p:spPr>
          <a:xfrm>
            <a:off x="6084168" y="2571750"/>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3804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031915-68B9-43A7-B631-4CFC904AF05A}"/>
              </a:ext>
            </a:extLst>
          </p:cNvPr>
          <p:cNvPicPr>
            <a:picLocks noChangeAspect="1"/>
          </p:cNvPicPr>
          <p:nvPr/>
        </p:nvPicPr>
        <p:blipFill>
          <a:blip r:embed="rId2"/>
          <a:stretch>
            <a:fillRect/>
          </a:stretch>
        </p:blipFill>
        <p:spPr>
          <a:xfrm>
            <a:off x="271462" y="1214983"/>
            <a:ext cx="8601075" cy="32289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59532" y="644306"/>
            <a:ext cx="8424936" cy="1080119"/>
          </a:xfrm>
        </p:spPr>
        <p:txBody>
          <a:bodyPr>
            <a:normAutofit/>
          </a:bodyPr>
          <a:lstStyle/>
          <a:p>
            <a:r>
              <a:rPr lang="en-US" dirty="0"/>
              <a:t>Then we can see the bibliographic record …</a:t>
            </a:r>
          </a:p>
        </p:txBody>
      </p:sp>
      <p:sp>
        <p:nvSpPr>
          <p:cNvPr id="10" name="Title 4">
            <a:extLst>
              <a:ext uri="{FF2B5EF4-FFF2-40B4-BE49-F238E27FC236}">
                <a16:creationId xmlns:a16="http://schemas.microsoft.com/office/drawing/2014/main" id="{6BE1F494-59D9-4706-8791-7E5C7BD95B3E}"/>
              </a:ext>
            </a:extLst>
          </p:cNvPr>
          <p:cNvSpPr>
            <a:spLocks noGrp="1"/>
          </p:cNvSpPr>
          <p:nvPr>
            <p:ph type="title"/>
          </p:nvPr>
        </p:nvSpPr>
        <p:spPr>
          <a:xfrm>
            <a:off x="251520" y="70415"/>
            <a:ext cx="8856984" cy="576064"/>
          </a:xfrm>
        </p:spPr>
        <p:txBody>
          <a:bodyPr>
            <a:noAutofit/>
          </a:bodyPr>
          <a:lstStyle/>
          <a:p>
            <a:r>
              <a:rPr lang="en-US" dirty="0"/>
              <a:t>The default digital access rights policy</a:t>
            </a:r>
          </a:p>
        </p:txBody>
      </p:sp>
    </p:spTree>
    <p:extLst>
      <p:ext uri="{BB962C8B-B14F-4D97-AF65-F5344CB8AC3E}">
        <p14:creationId xmlns:p14="http://schemas.microsoft.com/office/powerpoint/2010/main" val="1073188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359532" y="644306"/>
            <a:ext cx="8424936" cy="1080119"/>
          </a:xfrm>
        </p:spPr>
        <p:txBody>
          <a:bodyPr>
            <a:normAutofit/>
          </a:bodyPr>
          <a:lstStyle/>
          <a:p>
            <a:r>
              <a:rPr lang="en-US" dirty="0"/>
              <a:t>But we cannot view the digital object</a:t>
            </a:r>
          </a:p>
        </p:txBody>
      </p:sp>
      <p:sp>
        <p:nvSpPr>
          <p:cNvPr id="10" name="Title 4">
            <a:extLst>
              <a:ext uri="{FF2B5EF4-FFF2-40B4-BE49-F238E27FC236}">
                <a16:creationId xmlns:a16="http://schemas.microsoft.com/office/drawing/2014/main" id="{6BE1F494-59D9-4706-8791-7E5C7BD95B3E}"/>
              </a:ext>
            </a:extLst>
          </p:cNvPr>
          <p:cNvSpPr>
            <a:spLocks noGrp="1"/>
          </p:cNvSpPr>
          <p:nvPr>
            <p:ph type="title"/>
          </p:nvPr>
        </p:nvSpPr>
        <p:spPr>
          <a:xfrm>
            <a:off x="251520" y="70415"/>
            <a:ext cx="8856984" cy="576064"/>
          </a:xfrm>
        </p:spPr>
        <p:txBody>
          <a:bodyPr>
            <a:noAutofit/>
          </a:bodyPr>
          <a:lstStyle/>
          <a:p>
            <a:r>
              <a:rPr lang="en-US" dirty="0"/>
              <a:t>The default digital access rights policy</a:t>
            </a:r>
          </a:p>
        </p:txBody>
      </p:sp>
      <p:pic>
        <p:nvPicPr>
          <p:cNvPr id="3" name="Picture 2">
            <a:extLst>
              <a:ext uri="{FF2B5EF4-FFF2-40B4-BE49-F238E27FC236}">
                <a16:creationId xmlns:a16="http://schemas.microsoft.com/office/drawing/2014/main" id="{354901D6-ACE0-4CDF-B4F7-B51FD2987AED}"/>
              </a:ext>
            </a:extLst>
          </p:cNvPr>
          <p:cNvPicPr>
            <a:picLocks noChangeAspect="1"/>
          </p:cNvPicPr>
          <p:nvPr/>
        </p:nvPicPr>
        <p:blipFill>
          <a:blip r:embed="rId2"/>
          <a:stretch>
            <a:fillRect/>
          </a:stretch>
        </p:blipFill>
        <p:spPr>
          <a:xfrm>
            <a:off x="1663080" y="1049944"/>
            <a:ext cx="5817840" cy="3749780"/>
          </a:xfrm>
          <a:prstGeom prst="rect">
            <a:avLst/>
          </a:prstGeom>
          <a:ln>
            <a:solidFill>
              <a:schemeClr val="accent1"/>
            </a:solidFill>
          </a:ln>
        </p:spPr>
      </p:pic>
      <p:sp>
        <p:nvSpPr>
          <p:cNvPr id="5" name="Rectangle 4">
            <a:extLst>
              <a:ext uri="{FF2B5EF4-FFF2-40B4-BE49-F238E27FC236}">
                <a16:creationId xmlns:a16="http://schemas.microsoft.com/office/drawing/2014/main" id="{E4FEF4A7-001A-476B-BA45-84EDE51427BC}"/>
              </a:ext>
            </a:extLst>
          </p:cNvPr>
          <p:cNvSpPr/>
          <p:nvPr/>
        </p:nvSpPr>
        <p:spPr>
          <a:xfrm>
            <a:off x="2051720" y="1923678"/>
            <a:ext cx="24482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D57811E-0D08-4271-ADE9-D4C6375D1C2B}"/>
              </a:ext>
            </a:extLst>
          </p:cNvPr>
          <p:cNvSpPr txBox="1"/>
          <p:nvPr/>
        </p:nvSpPr>
        <p:spPr>
          <a:xfrm>
            <a:off x="6228184" y="2211710"/>
            <a:ext cx="2304256" cy="646331"/>
          </a:xfrm>
          <a:prstGeom prst="rect">
            <a:avLst/>
          </a:prstGeom>
          <a:solidFill>
            <a:schemeClr val="bg1"/>
          </a:solidFill>
          <a:ln>
            <a:solidFill>
              <a:schemeClr val="accent1"/>
            </a:solidFill>
          </a:ln>
        </p:spPr>
        <p:txBody>
          <a:bodyPr wrap="square" rtlCol="0">
            <a:spAutoFit/>
          </a:bodyPr>
          <a:lstStyle/>
          <a:p>
            <a:r>
              <a:rPr lang="en-US" dirty="0"/>
              <a:t>No permission to view the digital object</a:t>
            </a:r>
          </a:p>
        </p:txBody>
      </p:sp>
      <p:cxnSp>
        <p:nvCxnSpPr>
          <p:cNvPr id="9" name="Straight Arrow Connector 8">
            <a:extLst>
              <a:ext uri="{FF2B5EF4-FFF2-40B4-BE49-F238E27FC236}">
                <a16:creationId xmlns:a16="http://schemas.microsoft.com/office/drawing/2014/main" id="{EBE1BBCC-E593-45F9-8883-F104A87529F4}"/>
              </a:ext>
            </a:extLst>
          </p:cNvPr>
          <p:cNvCxnSpPr/>
          <p:nvPr/>
        </p:nvCxnSpPr>
        <p:spPr>
          <a:xfrm flipH="1" flipV="1">
            <a:off x="4499992" y="2067694"/>
            <a:ext cx="1728192" cy="504056"/>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2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43999" cy="1240583"/>
          </a:xfrm>
        </p:spPr>
        <p:txBody>
          <a:bodyPr/>
          <a:lstStyle/>
          <a:p>
            <a:pPr algn="ctr"/>
            <a:r>
              <a:rPr lang="en-US" sz="2600" dirty="0"/>
              <a:t>Configuring Access Rights Policies – the examples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Tree>
    <p:extLst>
      <p:ext uri="{BB962C8B-B14F-4D97-AF65-F5344CB8AC3E}">
        <p14:creationId xmlns:p14="http://schemas.microsoft.com/office/powerpoint/2010/main" val="432156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Configuring Access Rights Policies – the examples</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7"/>
            <a:ext cx="8568952" cy="4005885"/>
          </a:xfrm>
        </p:spPr>
        <p:txBody>
          <a:bodyPr>
            <a:normAutofit/>
          </a:bodyPr>
          <a:lstStyle/>
          <a:p>
            <a:r>
              <a:rPr lang="en-US" dirty="0"/>
              <a:t>We will now show two examples.</a:t>
            </a:r>
          </a:p>
          <a:p>
            <a:pPr marL="457200" indent="-457200">
              <a:buFont typeface="+mj-lt"/>
              <a:buAutoNum type="arabicPeriod"/>
            </a:pPr>
            <a:r>
              <a:rPr lang="en-US" dirty="0"/>
              <a:t>In the first example users with user group faculty can access the resource.  Other user groups, as well as users who have not logged in, cannot access the resource.</a:t>
            </a:r>
          </a:p>
          <a:p>
            <a:pPr marL="457200" indent="-457200">
              <a:buFont typeface="+mj-lt"/>
              <a:buAutoNum type="arabicPeriod"/>
            </a:pPr>
            <a:r>
              <a:rPr lang="en-US" dirty="0"/>
              <a:t>In the second example any user who is logged in can access the resource (regardless of user group).  All users who have not logged in cannot access the resource.</a:t>
            </a:r>
          </a:p>
          <a:p>
            <a:endParaRPr lang="en-US" dirty="0"/>
          </a:p>
        </p:txBody>
      </p:sp>
    </p:spTree>
    <p:extLst>
      <p:ext uri="{BB962C8B-B14F-4D97-AF65-F5344CB8AC3E}">
        <p14:creationId xmlns:p14="http://schemas.microsoft.com/office/powerpoint/2010/main" val="1778798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572BA7-7882-4EFB-A803-4026FE5AB200}"/>
              </a:ext>
            </a:extLst>
          </p:cNvPr>
          <p:cNvPicPr>
            <a:picLocks noChangeAspect="1"/>
          </p:cNvPicPr>
          <p:nvPr/>
        </p:nvPicPr>
        <p:blipFill>
          <a:blip r:embed="rId2"/>
          <a:stretch>
            <a:fillRect/>
          </a:stretch>
        </p:blipFill>
        <p:spPr>
          <a:xfrm>
            <a:off x="1826133" y="2531449"/>
            <a:ext cx="5419725" cy="17811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Configuring Access Rights Policies – the examples</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107504" y="654097"/>
            <a:ext cx="8856984" cy="3789861"/>
          </a:xfrm>
        </p:spPr>
        <p:txBody>
          <a:bodyPr>
            <a:noAutofit/>
          </a:bodyPr>
          <a:lstStyle/>
          <a:p>
            <a:r>
              <a:rPr lang="en-US" sz="2200" dirty="0"/>
              <a:t>In both of our examples we will update the access rights manually.  It is also possible to globally update the Access Rights by creating a digital titles set and running the job “Global Representation Changes” on the set.</a:t>
            </a:r>
          </a:p>
        </p:txBody>
      </p:sp>
      <p:sp>
        <p:nvSpPr>
          <p:cNvPr id="6" name="Rectangle 5">
            <a:extLst>
              <a:ext uri="{FF2B5EF4-FFF2-40B4-BE49-F238E27FC236}">
                <a16:creationId xmlns:a16="http://schemas.microsoft.com/office/drawing/2014/main" id="{1960AFCC-089C-4FA0-9A93-8FC6D26125C0}"/>
              </a:ext>
            </a:extLst>
          </p:cNvPr>
          <p:cNvSpPr/>
          <p:nvPr/>
        </p:nvSpPr>
        <p:spPr>
          <a:xfrm>
            <a:off x="4302216" y="2582666"/>
            <a:ext cx="845847" cy="3491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120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43999" cy="1240583"/>
          </a:xfrm>
        </p:spPr>
        <p:txBody>
          <a:bodyPr/>
          <a:lstStyle/>
          <a:p>
            <a:pPr algn="ctr"/>
            <a:r>
              <a:rPr lang="en-US" sz="2600" dirty="0"/>
              <a:t>Configuring Access Rights Policies example one</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Tree>
    <p:extLst>
      <p:ext uri="{BB962C8B-B14F-4D97-AF65-F5344CB8AC3E}">
        <p14:creationId xmlns:p14="http://schemas.microsoft.com/office/powerpoint/2010/main" val="3598295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a:xfrm>
            <a:off x="3995936" y="627535"/>
            <a:ext cx="4968552" cy="3888431"/>
          </a:xfrm>
        </p:spPr>
        <p:txBody>
          <a:bodyPr>
            <a:normAutofit/>
          </a:bodyPr>
          <a:lstStyle/>
          <a:p>
            <a:r>
              <a:rPr lang="en-US" sz="2000" dirty="0"/>
              <a:t>Introduction</a:t>
            </a:r>
          </a:p>
          <a:p>
            <a:r>
              <a:rPr lang="en-US" sz="2000" dirty="0"/>
              <a:t>The default digital access rights policy</a:t>
            </a:r>
          </a:p>
          <a:p>
            <a:r>
              <a:rPr lang="en-US" sz="2000" dirty="0"/>
              <a:t>Configuring Access Rights Policies – the examples</a:t>
            </a:r>
          </a:p>
          <a:p>
            <a:r>
              <a:rPr lang="en-US" sz="2000" dirty="0"/>
              <a:t>Configuring Access Rights Policies example one</a:t>
            </a:r>
          </a:p>
          <a:p>
            <a:r>
              <a:rPr lang="en-US" sz="2000" dirty="0"/>
              <a:t>Configuring Access Rights Policies example two</a:t>
            </a:r>
          </a:p>
          <a:p>
            <a:r>
              <a:rPr lang="en-US" sz="2000" dirty="0"/>
              <a:t>Copyright declarations</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Configuring Access Rights Policies example one</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7"/>
            <a:ext cx="8568952" cy="4005885"/>
          </a:xfrm>
        </p:spPr>
        <p:txBody>
          <a:bodyPr>
            <a:normAutofit/>
          </a:bodyPr>
          <a:lstStyle/>
          <a:p>
            <a:r>
              <a:rPr lang="en-US" dirty="0"/>
              <a:t>Access rights policies are configured on the “Access Rights Policy List” page.</a:t>
            </a:r>
          </a:p>
          <a:p>
            <a:r>
              <a:rPr lang="en-US" dirty="0"/>
              <a:t>This is accessed at “Configuration &gt; Fulfillment &gt; Copyright Management &gt; Access Rights”. </a:t>
            </a:r>
          </a:p>
        </p:txBody>
      </p:sp>
    </p:spTree>
    <p:extLst>
      <p:ext uri="{BB962C8B-B14F-4D97-AF65-F5344CB8AC3E}">
        <p14:creationId xmlns:p14="http://schemas.microsoft.com/office/powerpoint/2010/main" val="4187057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Configuring Access Rights Policies example one</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7"/>
            <a:ext cx="8568952" cy="4005885"/>
          </a:xfrm>
        </p:spPr>
        <p:txBody>
          <a:bodyPr>
            <a:normAutofit/>
          </a:bodyPr>
          <a:lstStyle/>
          <a:p>
            <a:r>
              <a:rPr lang="en-US" dirty="0"/>
              <a:t>The “Access Rights Policy List” page.</a:t>
            </a:r>
          </a:p>
        </p:txBody>
      </p:sp>
      <p:pic>
        <p:nvPicPr>
          <p:cNvPr id="3" name="Picture 2">
            <a:extLst>
              <a:ext uri="{FF2B5EF4-FFF2-40B4-BE49-F238E27FC236}">
                <a16:creationId xmlns:a16="http://schemas.microsoft.com/office/drawing/2014/main" id="{7D5C6284-E738-473E-AEB9-56C9355B95DF}"/>
              </a:ext>
            </a:extLst>
          </p:cNvPr>
          <p:cNvPicPr>
            <a:picLocks noChangeAspect="1"/>
          </p:cNvPicPr>
          <p:nvPr/>
        </p:nvPicPr>
        <p:blipFill>
          <a:blip r:embed="rId2"/>
          <a:stretch>
            <a:fillRect/>
          </a:stretch>
        </p:blipFill>
        <p:spPr>
          <a:xfrm>
            <a:off x="0" y="1242631"/>
            <a:ext cx="9144000" cy="2658237"/>
          </a:xfrm>
          <a:prstGeom prst="rect">
            <a:avLst/>
          </a:prstGeom>
          <a:ln>
            <a:solidFill>
              <a:schemeClr val="accent1"/>
            </a:solidFill>
          </a:ln>
        </p:spPr>
      </p:pic>
      <p:sp>
        <p:nvSpPr>
          <p:cNvPr id="4" name="TextBox 3">
            <a:extLst>
              <a:ext uri="{FF2B5EF4-FFF2-40B4-BE49-F238E27FC236}">
                <a16:creationId xmlns:a16="http://schemas.microsoft.com/office/drawing/2014/main" id="{671FF37F-7EDC-40DD-B986-5F2F576D84AB}"/>
              </a:ext>
            </a:extLst>
          </p:cNvPr>
          <p:cNvSpPr txBox="1"/>
          <p:nvPr/>
        </p:nvSpPr>
        <p:spPr>
          <a:xfrm>
            <a:off x="4771292" y="2731649"/>
            <a:ext cx="1584176" cy="584775"/>
          </a:xfrm>
          <a:prstGeom prst="rect">
            <a:avLst/>
          </a:prstGeom>
          <a:solidFill>
            <a:schemeClr val="bg1"/>
          </a:solidFill>
          <a:ln>
            <a:solidFill>
              <a:schemeClr val="accent1"/>
            </a:solidFill>
          </a:ln>
        </p:spPr>
        <p:txBody>
          <a:bodyPr wrap="square" rtlCol="0">
            <a:spAutoFit/>
          </a:bodyPr>
          <a:lstStyle/>
          <a:p>
            <a:r>
              <a:rPr lang="en-US" sz="1600" dirty="0"/>
              <a:t>We will now add a new policy</a:t>
            </a:r>
          </a:p>
        </p:txBody>
      </p:sp>
      <p:cxnSp>
        <p:nvCxnSpPr>
          <p:cNvPr id="7" name="Straight Arrow Connector 6">
            <a:extLst>
              <a:ext uri="{FF2B5EF4-FFF2-40B4-BE49-F238E27FC236}">
                <a16:creationId xmlns:a16="http://schemas.microsoft.com/office/drawing/2014/main" id="{3336A360-1D3F-4EB1-9652-FAE1EFE706F4}"/>
              </a:ext>
            </a:extLst>
          </p:cNvPr>
          <p:cNvCxnSpPr/>
          <p:nvPr/>
        </p:nvCxnSpPr>
        <p:spPr>
          <a:xfrm flipV="1">
            <a:off x="6355468" y="1923678"/>
            <a:ext cx="1096852" cy="807971"/>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404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225B954-97AE-4D2F-A244-E9AEE12C2CA9}"/>
              </a:ext>
            </a:extLst>
          </p:cNvPr>
          <p:cNvPicPr>
            <a:picLocks noChangeAspect="1"/>
          </p:cNvPicPr>
          <p:nvPr/>
        </p:nvPicPr>
        <p:blipFill>
          <a:blip r:embed="rId2"/>
          <a:stretch>
            <a:fillRect/>
          </a:stretch>
        </p:blipFill>
        <p:spPr>
          <a:xfrm>
            <a:off x="0" y="2037547"/>
            <a:ext cx="9144000" cy="2694443"/>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Configuring Access Rights Policies example one</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7"/>
            <a:ext cx="8568952" cy="4005885"/>
          </a:xfrm>
        </p:spPr>
        <p:txBody>
          <a:bodyPr>
            <a:normAutofit/>
          </a:bodyPr>
          <a:lstStyle/>
          <a:p>
            <a:r>
              <a:rPr lang="en-US" dirty="0"/>
              <a:t>We have called the new policy “Accessible only to user group Faculty”.  We will now add a rule stating that only users with user group faculty will be able to access objects with this policy</a:t>
            </a:r>
          </a:p>
        </p:txBody>
      </p:sp>
      <p:sp>
        <p:nvSpPr>
          <p:cNvPr id="8" name="TextBox 7">
            <a:extLst>
              <a:ext uri="{FF2B5EF4-FFF2-40B4-BE49-F238E27FC236}">
                <a16:creationId xmlns:a16="http://schemas.microsoft.com/office/drawing/2014/main" id="{7EE2D3E7-A389-441B-A554-7AC13A813AD3}"/>
              </a:ext>
            </a:extLst>
          </p:cNvPr>
          <p:cNvSpPr txBox="1"/>
          <p:nvPr/>
        </p:nvSpPr>
        <p:spPr>
          <a:xfrm>
            <a:off x="4499992" y="1851670"/>
            <a:ext cx="3024336" cy="646331"/>
          </a:xfrm>
          <a:prstGeom prst="rect">
            <a:avLst/>
          </a:prstGeom>
          <a:solidFill>
            <a:schemeClr val="bg1"/>
          </a:solidFill>
          <a:ln>
            <a:solidFill>
              <a:schemeClr val="accent1"/>
            </a:solidFill>
          </a:ln>
        </p:spPr>
        <p:txBody>
          <a:bodyPr wrap="square" rtlCol="0">
            <a:spAutoFit/>
          </a:bodyPr>
          <a:lstStyle/>
          <a:p>
            <a:r>
              <a:rPr lang="en-US" dirty="0"/>
              <a:t>We will discuss the copyrights later in the presentation</a:t>
            </a:r>
          </a:p>
        </p:txBody>
      </p:sp>
      <p:cxnSp>
        <p:nvCxnSpPr>
          <p:cNvPr id="10" name="Straight Arrow Connector 9">
            <a:extLst>
              <a:ext uri="{FF2B5EF4-FFF2-40B4-BE49-F238E27FC236}">
                <a16:creationId xmlns:a16="http://schemas.microsoft.com/office/drawing/2014/main" id="{17D76DD4-76ED-44EE-863C-3542B144B947}"/>
              </a:ext>
            </a:extLst>
          </p:cNvPr>
          <p:cNvCxnSpPr/>
          <p:nvPr/>
        </p:nvCxnSpPr>
        <p:spPr>
          <a:xfrm flipH="1">
            <a:off x="3419872" y="2498001"/>
            <a:ext cx="1080120" cy="289773"/>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5FB7CA6-C3D9-452F-A987-3A14055FC7B2}"/>
              </a:ext>
            </a:extLst>
          </p:cNvPr>
          <p:cNvCxnSpPr>
            <a:cxnSpLocks/>
          </p:cNvCxnSpPr>
          <p:nvPr/>
        </p:nvCxnSpPr>
        <p:spPr>
          <a:xfrm>
            <a:off x="5086135" y="2515625"/>
            <a:ext cx="593465" cy="203291"/>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577A9ED-82F9-4EC6-8B97-0F51614D0A45}"/>
              </a:ext>
            </a:extLst>
          </p:cNvPr>
          <p:cNvSpPr txBox="1"/>
          <p:nvPr/>
        </p:nvSpPr>
        <p:spPr>
          <a:xfrm>
            <a:off x="1403648" y="3950213"/>
            <a:ext cx="2304254" cy="646331"/>
          </a:xfrm>
          <a:prstGeom prst="rect">
            <a:avLst/>
          </a:prstGeom>
          <a:solidFill>
            <a:schemeClr val="bg1"/>
          </a:solidFill>
          <a:ln>
            <a:solidFill>
              <a:schemeClr val="accent1"/>
            </a:solidFill>
          </a:ln>
        </p:spPr>
        <p:txBody>
          <a:bodyPr wrap="square" rtlCol="0">
            <a:spAutoFit/>
          </a:bodyPr>
          <a:lstStyle/>
          <a:p>
            <a:r>
              <a:rPr lang="en-US" dirty="0"/>
              <a:t>We will later see the “Denied Note” in use</a:t>
            </a:r>
          </a:p>
        </p:txBody>
      </p:sp>
      <p:cxnSp>
        <p:nvCxnSpPr>
          <p:cNvPr id="15" name="Straight Arrow Connector 14">
            <a:extLst>
              <a:ext uri="{FF2B5EF4-FFF2-40B4-BE49-F238E27FC236}">
                <a16:creationId xmlns:a16="http://schemas.microsoft.com/office/drawing/2014/main" id="{D48E10A6-9545-4A96-96FF-22C218A61588}"/>
              </a:ext>
            </a:extLst>
          </p:cNvPr>
          <p:cNvCxnSpPr>
            <a:cxnSpLocks/>
          </p:cNvCxnSpPr>
          <p:nvPr/>
        </p:nvCxnSpPr>
        <p:spPr>
          <a:xfrm flipV="1">
            <a:off x="2868125" y="3453861"/>
            <a:ext cx="0" cy="496352"/>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AB78471-99B5-4D25-97D0-A4EFF2DA68FD}"/>
              </a:ext>
            </a:extLst>
          </p:cNvPr>
          <p:cNvCxnSpPr>
            <a:cxnSpLocks/>
            <a:stCxn id="19" idx="3"/>
          </p:cNvCxnSpPr>
          <p:nvPr/>
        </p:nvCxnSpPr>
        <p:spPr>
          <a:xfrm flipV="1">
            <a:off x="7812359" y="3954069"/>
            <a:ext cx="504057" cy="104252"/>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B173179-DFC7-4A2A-A1FA-5CAA102668C2}"/>
              </a:ext>
            </a:extLst>
          </p:cNvPr>
          <p:cNvSpPr txBox="1"/>
          <p:nvPr/>
        </p:nvSpPr>
        <p:spPr>
          <a:xfrm>
            <a:off x="6156176" y="3873655"/>
            <a:ext cx="1656183" cy="369332"/>
          </a:xfrm>
          <a:prstGeom prst="rect">
            <a:avLst/>
          </a:prstGeom>
          <a:solidFill>
            <a:srgbClr val="FFFF00"/>
          </a:solidFill>
          <a:ln>
            <a:solidFill>
              <a:schemeClr val="accent1"/>
            </a:solidFill>
          </a:ln>
        </p:spPr>
        <p:txBody>
          <a:bodyPr wrap="square" rtlCol="0">
            <a:spAutoFit/>
          </a:bodyPr>
          <a:lstStyle/>
          <a:p>
            <a:r>
              <a:rPr lang="en-US" dirty="0"/>
              <a:t>Let’s add a rule</a:t>
            </a:r>
          </a:p>
        </p:txBody>
      </p:sp>
    </p:spTree>
    <p:extLst>
      <p:ext uri="{BB962C8B-B14F-4D97-AF65-F5344CB8AC3E}">
        <p14:creationId xmlns:p14="http://schemas.microsoft.com/office/powerpoint/2010/main" val="905213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Configuring Access Rights Policies example one</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7"/>
            <a:ext cx="8568952" cy="4005885"/>
          </a:xfrm>
        </p:spPr>
        <p:txBody>
          <a:bodyPr>
            <a:normAutofit/>
          </a:bodyPr>
          <a:lstStyle/>
          <a:p>
            <a:r>
              <a:rPr lang="en-US" dirty="0"/>
              <a:t>First we will define that the user group will = “Faculty”.  </a:t>
            </a:r>
          </a:p>
        </p:txBody>
      </p:sp>
      <p:pic>
        <p:nvPicPr>
          <p:cNvPr id="3" name="Picture 2">
            <a:extLst>
              <a:ext uri="{FF2B5EF4-FFF2-40B4-BE49-F238E27FC236}">
                <a16:creationId xmlns:a16="http://schemas.microsoft.com/office/drawing/2014/main" id="{1B56B6B5-3114-484F-9A8D-9927E6CC6B50}"/>
              </a:ext>
            </a:extLst>
          </p:cNvPr>
          <p:cNvPicPr>
            <a:picLocks noChangeAspect="1"/>
          </p:cNvPicPr>
          <p:nvPr/>
        </p:nvPicPr>
        <p:blipFill>
          <a:blip r:embed="rId2"/>
          <a:stretch>
            <a:fillRect/>
          </a:stretch>
        </p:blipFill>
        <p:spPr>
          <a:xfrm>
            <a:off x="2286000" y="1707654"/>
            <a:ext cx="4572000" cy="2533650"/>
          </a:xfrm>
          <a:prstGeom prst="rect">
            <a:avLst/>
          </a:prstGeom>
          <a:ln>
            <a:solidFill>
              <a:schemeClr val="accent1"/>
            </a:solidFill>
          </a:ln>
        </p:spPr>
      </p:pic>
    </p:spTree>
    <p:extLst>
      <p:ext uri="{BB962C8B-B14F-4D97-AF65-F5344CB8AC3E}">
        <p14:creationId xmlns:p14="http://schemas.microsoft.com/office/powerpoint/2010/main" val="359325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Configuring Access Rights Policies example one</a:t>
            </a:r>
          </a:p>
        </p:txBody>
      </p:sp>
      <p:pic>
        <p:nvPicPr>
          <p:cNvPr id="7" name="Picture 6">
            <a:extLst>
              <a:ext uri="{FF2B5EF4-FFF2-40B4-BE49-F238E27FC236}">
                <a16:creationId xmlns:a16="http://schemas.microsoft.com/office/drawing/2014/main" id="{8B1E445D-AEB5-4478-AC0A-502E5F9C764D}"/>
              </a:ext>
            </a:extLst>
          </p:cNvPr>
          <p:cNvPicPr>
            <a:picLocks noChangeAspect="1"/>
          </p:cNvPicPr>
          <p:nvPr/>
        </p:nvPicPr>
        <p:blipFill>
          <a:blip r:embed="rId2"/>
          <a:stretch>
            <a:fillRect/>
          </a:stretch>
        </p:blipFill>
        <p:spPr>
          <a:xfrm>
            <a:off x="0" y="1031979"/>
            <a:ext cx="9144000" cy="3079541"/>
          </a:xfrm>
          <a:prstGeom prst="rect">
            <a:avLst/>
          </a:prstGeom>
          <a:ln>
            <a:solidFill>
              <a:schemeClr val="accent1"/>
            </a:solidFill>
          </a:ln>
        </p:spPr>
      </p:pic>
      <p:sp>
        <p:nvSpPr>
          <p:cNvPr id="8" name="TextBox 7">
            <a:extLst>
              <a:ext uri="{FF2B5EF4-FFF2-40B4-BE49-F238E27FC236}">
                <a16:creationId xmlns:a16="http://schemas.microsoft.com/office/drawing/2014/main" id="{AA6B828F-0CB3-4F2C-912B-6A227D674C30}"/>
              </a:ext>
            </a:extLst>
          </p:cNvPr>
          <p:cNvSpPr txBox="1"/>
          <p:nvPr/>
        </p:nvSpPr>
        <p:spPr>
          <a:xfrm>
            <a:off x="3059832" y="2067694"/>
            <a:ext cx="2880320" cy="369332"/>
          </a:xfrm>
          <a:prstGeom prst="rect">
            <a:avLst/>
          </a:prstGeom>
          <a:solidFill>
            <a:schemeClr val="bg1"/>
          </a:solidFill>
          <a:ln>
            <a:solidFill>
              <a:schemeClr val="accent1"/>
            </a:solidFill>
          </a:ln>
        </p:spPr>
        <p:txBody>
          <a:bodyPr wrap="square" rtlCol="0">
            <a:spAutoFit/>
          </a:bodyPr>
          <a:lstStyle/>
          <a:p>
            <a:r>
              <a:rPr lang="en-US" dirty="0"/>
              <a:t>If the user group = Faculty</a:t>
            </a:r>
          </a:p>
        </p:txBody>
      </p:sp>
      <p:sp>
        <p:nvSpPr>
          <p:cNvPr id="10" name="TextBox 9">
            <a:extLst>
              <a:ext uri="{FF2B5EF4-FFF2-40B4-BE49-F238E27FC236}">
                <a16:creationId xmlns:a16="http://schemas.microsoft.com/office/drawing/2014/main" id="{541AC6E8-6E23-4B7F-B8A5-BE1E7DB5F400}"/>
              </a:ext>
            </a:extLst>
          </p:cNvPr>
          <p:cNvSpPr txBox="1"/>
          <p:nvPr/>
        </p:nvSpPr>
        <p:spPr>
          <a:xfrm>
            <a:off x="2915816" y="3498562"/>
            <a:ext cx="3312368" cy="369332"/>
          </a:xfrm>
          <a:prstGeom prst="rect">
            <a:avLst/>
          </a:prstGeom>
          <a:solidFill>
            <a:schemeClr val="bg1"/>
          </a:solidFill>
          <a:ln>
            <a:solidFill>
              <a:schemeClr val="accent1"/>
            </a:solidFill>
          </a:ln>
        </p:spPr>
        <p:txBody>
          <a:bodyPr wrap="square" rtlCol="0">
            <a:spAutoFit/>
          </a:bodyPr>
          <a:lstStyle/>
          <a:p>
            <a:r>
              <a:rPr lang="en-US" dirty="0"/>
              <a:t>Then allow view and download</a:t>
            </a:r>
          </a:p>
        </p:txBody>
      </p:sp>
    </p:spTree>
    <p:extLst>
      <p:ext uri="{BB962C8B-B14F-4D97-AF65-F5344CB8AC3E}">
        <p14:creationId xmlns:p14="http://schemas.microsoft.com/office/powerpoint/2010/main" val="3351056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Configuring Access Rights Policies example one</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7"/>
            <a:ext cx="8568952" cy="4005885"/>
          </a:xfrm>
        </p:spPr>
        <p:txBody>
          <a:bodyPr>
            <a:normAutofit/>
          </a:bodyPr>
          <a:lstStyle/>
          <a:p>
            <a:r>
              <a:rPr lang="en-US" dirty="0"/>
              <a:t>The new access right policy has been added to representation for title “Research status and characteristics of library and information science in Taiwan…”</a:t>
            </a:r>
          </a:p>
        </p:txBody>
      </p:sp>
      <p:pic>
        <p:nvPicPr>
          <p:cNvPr id="4" name="Picture 3">
            <a:extLst>
              <a:ext uri="{FF2B5EF4-FFF2-40B4-BE49-F238E27FC236}">
                <a16:creationId xmlns:a16="http://schemas.microsoft.com/office/drawing/2014/main" id="{F047E635-F3F4-4613-93BC-27EDD308DEB1}"/>
              </a:ext>
            </a:extLst>
          </p:cNvPr>
          <p:cNvPicPr>
            <a:picLocks noChangeAspect="1"/>
          </p:cNvPicPr>
          <p:nvPr/>
        </p:nvPicPr>
        <p:blipFill>
          <a:blip r:embed="rId2"/>
          <a:stretch>
            <a:fillRect/>
          </a:stretch>
        </p:blipFill>
        <p:spPr>
          <a:xfrm>
            <a:off x="0" y="1856202"/>
            <a:ext cx="9144000" cy="3019804"/>
          </a:xfrm>
          <a:prstGeom prst="rect">
            <a:avLst/>
          </a:prstGeom>
          <a:ln>
            <a:solidFill>
              <a:schemeClr val="accent1"/>
            </a:solidFill>
          </a:ln>
        </p:spPr>
      </p:pic>
      <p:sp>
        <p:nvSpPr>
          <p:cNvPr id="6" name="Rectangle 5">
            <a:extLst>
              <a:ext uri="{FF2B5EF4-FFF2-40B4-BE49-F238E27FC236}">
                <a16:creationId xmlns:a16="http://schemas.microsoft.com/office/drawing/2014/main" id="{99B0F5EC-1E27-4BAD-9E93-3E12D1C3F4C5}"/>
              </a:ext>
            </a:extLst>
          </p:cNvPr>
          <p:cNvSpPr/>
          <p:nvPr/>
        </p:nvSpPr>
        <p:spPr>
          <a:xfrm>
            <a:off x="6084168" y="4227934"/>
            <a:ext cx="3024336" cy="5841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C849E0-A0E4-445C-974E-9F2E23F2113F}"/>
              </a:ext>
            </a:extLst>
          </p:cNvPr>
          <p:cNvSpPr/>
          <p:nvPr/>
        </p:nvSpPr>
        <p:spPr>
          <a:xfrm>
            <a:off x="611560" y="2211710"/>
            <a:ext cx="640871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8628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77E499-B79C-4CE4-B112-7B08AAE373F1}"/>
              </a:ext>
            </a:extLst>
          </p:cNvPr>
          <p:cNvPicPr>
            <a:picLocks noChangeAspect="1"/>
          </p:cNvPicPr>
          <p:nvPr/>
        </p:nvPicPr>
        <p:blipFill>
          <a:blip r:embed="rId2"/>
          <a:stretch>
            <a:fillRect/>
          </a:stretch>
        </p:blipFill>
        <p:spPr>
          <a:xfrm>
            <a:off x="1957387" y="1635646"/>
            <a:ext cx="5229225" cy="1457325"/>
          </a:xfrm>
          <a:prstGeom prst="rect">
            <a:avLst/>
          </a:prstGeom>
          <a:ln>
            <a:solidFill>
              <a:schemeClr val="accent1"/>
            </a:solidFill>
          </a:ln>
        </p:spPr>
      </p:pic>
      <p:pic>
        <p:nvPicPr>
          <p:cNvPr id="9" name="Picture 8">
            <a:extLst>
              <a:ext uri="{FF2B5EF4-FFF2-40B4-BE49-F238E27FC236}">
                <a16:creationId xmlns:a16="http://schemas.microsoft.com/office/drawing/2014/main" id="{68D9DE81-50EC-4CAD-9D91-1624590481C7}"/>
              </a:ext>
            </a:extLst>
          </p:cNvPr>
          <p:cNvPicPr>
            <a:picLocks noChangeAspect="1"/>
          </p:cNvPicPr>
          <p:nvPr/>
        </p:nvPicPr>
        <p:blipFill>
          <a:blip r:embed="rId3"/>
          <a:stretch>
            <a:fillRect/>
          </a:stretch>
        </p:blipFill>
        <p:spPr>
          <a:xfrm>
            <a:off x="1952625" y="3274665"/>
            <a:ext cx="5238750" cy="14573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Configuring Access Rights Policies example one</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7"/>
            <a:ext cx="8568952" cy="4005885"/>
          </a:xfrm>
        </p:spPr>
        <p:txBody>
          <a:bodyPr>
            <a:normAutofit/>
          </a:bodyPr>
          <a:lstStyle/>
          <a:p>
            <a:r>
              <a:rPr lang="en-US" dirty="0"/>
              <a:t>User Alicia Chen is user group “Faculty”</a:t>
            </a:r>
          </a:p>
          <a:p>
            <a:r>
              <a:rPr lang="en-US" dirty="0"/>
              <a:t>User Donald Draper is user group “Distance Learner”</a:t>
            </a:r>
          </a:p>
        </p:txBody>
      </p:sp>
      <p:sp>
        <p:nvSpPr>
          <p:cNvPr id="6" name="Rectangle 5">
            <a:extLst>
              <a:ext uri="{FF2B5EF4-FFF2-40B4-BE49-F238E27FC236}">
                <a16:creationId xmlns:a16="http://schemas.microsoft.com/office/drawing/2014/main" id="{99B0F5EC-1E27-4BAD-9E93-3E12D1C3F4C5}"/>
              </a:ext>
            </a:extLst>
          </p:cNvPr>
          <p:cNvSpPr/>
          <p:nvPr/>
        </p:nvSpPr>
        <p:spPr>
          <a:xfrm>
            <a:off x="5004048" y="4299435"/>
            <a:ext cx="1944216" cy="2583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C849E0-A0E4-445C-974E-9F2E23F2113F}"/>
              </a:ext>
            </a:extLst>
          </p:cNvPr>
          <p:cNvSpPr/>
          <p:nvPr/>
        </p:nvSpPr>
        <p:spPr>
          <a:xfrm>
            <a:off x="2699792" y="2139702"/>
            <a:ext cx="108012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3CC718A-8528-49F7-8AA7-E19F2AF55D3B}"/>
              </a:ext>
            </a:extLst>
          </p:cNvPr>
          <p:cNvSpPr/>
          <p:nvPr/>
        </p:nvSpPr>
        <p:spPr>
          <a:xfrm>
            <a:off x="2699792" y="3785838"/>
            <a:ext cx="108012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0808655-5865-44E1-A9AE-C1F6F0A1F7FD}"/>
              </a:ext>
            </a:extLst>
          </p:cNvPr>
          <p:cNvSpPr/>
          <p:nvPr/>
        </p:nvSpPr>
        <p:spPr>
          <a:xfrm>
            <a:off x="5004048" y="2643758"/>
            <a:ext cx="1944216" cy="2583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9814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239AD8-BAEF-4FAC-AC05-7F0F1DFE26C7}"/>
              </a:ext>
            </a:extLst>
          </p:cNvPr>
          <p:cNvPicPr>
            <a:picLocks noChangeAspect="1"/>
          </p:cNvPicPr>
          <p:nvPr/>
        </p:nvPicPr>
        <p:blipFill>
          <a:blip r:embed="rId2"/>
          <a:stretch>
            <a:fillRect/>
          </a:stretch>
        </p:blipFill>
        <p:spPr>
          <a:xfrm>
            <a:off x="0" y="1274226"/>
            <a:ext cx="9144000" cy="28817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Configuring Access Rights Policies example one</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7"/>
            <a:ext cx="8568952" cy="4005885"/>
          </a:xfrm>
        </p:spPr>
        <p:txBody>
          <a:bodyPr>
            <a:normAutofit/>
          </a:bodyPr>
          <a:lstStyle/>
          <a:p>
            <a:r>
              <a:rPr lang="en-US" dirty="0"/>
              <a:t>Alicia tries to access the digital object</a:t>
            </a:r>
          </a:p>
        </p:txBody>
      </p:sp>
      <p:sp>
        <p:nvSpPr>
          <p:cNvPr id="6" name="Rectangle 5">
            <a:extLst>
              <a:ext uri="{FF2B5EF4-FFF2-40B4-BE49-F238E27FC236}">
                <a16:creationId xmlns:a16="http://schemas.microsoft.com/office/drawing/2014/main" id="{99B0F5EC-1E27-4BAD-9E93-3E12D1C3F4C5}"/>
              </a:ext>
            </a:extLst>
          </p:cNvPr>
          <p:cNvSpPr/>
          <p:nvPr/>
        </p:nvSpPr>
        <p:spPr>
          <a:xfrm>
            <a:off x="8244407" y="1379430"/>
            <a:ext cx="872381" cy="2583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3CC718A-8528-49F7-8AA7-E19F2AF55D3B}"/>
              </a:ext>
            </a:extLst>
          </p:cNvPr>
          <p:cNvSpPr/>
          <p:nvPr/>
        </p:nvSpPr>
        <p:spPr>
          <a:xfrm>
            <a:off x="1979712" y="3785838"/>
            <a:ext cx="108012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1806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30150E-74FD-4B9E-815D-E52A80111A9C}"/>
              </a:ext>
            </a:extLst>
          </p:cNvPr>
          <p:cNvPicPr>
            <a:picLocks noChangeAspect="1"/>
          </p:cNvPicPr>
          <p:nvPr/>
        </p:nvPicPr>
        <p:blipFill>
          <a:blip r:embed="rId2"/>
          <a:stretch>
            <a:fillRect/>
          </a:stretch>
        </p:blipFill>
        <p:spPr>
          <a:xfrm>
            <a:off x="885825" y="1885950"/>
            <a:ext cx="7372350" cy="137160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Configuring Access Rights Policies example one</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7"/>
            <a:ext cx="8568952" cy="4005885"/>
          </a:xfrm>
        </p:spPr>
        <p:txBody>
          <a:bodyPr>
            <a:normAutofit/>
          </a:bodyPr>
          <a:lstStyle/>
          <a:p>
            <a:r>
              <a:rPr lang="en-US" dirty="0"/>
              <a:t>Alicia can access the digital object</a:t>
            </a:r>
          </a:p>
        </p:txBody>
      </p:sp>
      <p:sp>
        <p:nvSpPr>
          <p:cNvPr id="12" name="Rectangle 11">
            <a:extLst>
              <a:ext uri="{FF2B5EF4-FFF2-40B4-BE49-F238E27FC236}">
                <a16:creationId xmlns:a16="http://schemas.microsoft.com/office/drawing/2014/main" id="{13CC718A-8528-49F7-8AA7-E19F2AF55D3B}"/>
              </a:ext>
            </a:extLst>
          </p:cNvPr>
          <p:cNvSpPr/>
          <p:nvPr/>
        </p:nvSpPr>
        <p:spPr>
          <a:xfrm>
            <a:off x="1187624" y="2571750"/>
            <a:ext cx="1080120"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3387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Configuring Access Rights Policies example one</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7"/>
            <a:ext cx="8568952" cy="4005885"/>
          </a:xfrm>
        </p:spPr>
        <p:txBody>
          <a:bodyPr>
            <a:normAutofit/>
          </a:bodyPr>
          <a:lstStyle/>
          <a:p>
            <a:r>
              <a:rPr lang="en-US" dirty="0"/>
              <a:t>Alicia accesses the digital object</a:t>
            </a:r>
          </a:p>
        </p:txBody>
      </p:sp>
      <p:pic>
        <p:nvPicPr>
          <p:cNvPr id="3" name="Picture 2">
            <a:extLst>
              <a:ext uri="{FF2B5EF4-FFF2-40B4-BE49-F238E27FC236}">
                <a16:creationId xmlns:a16="http://schemas.microsoft.com/office/drawing/2014/main" id="{0F826507-E4AB-4A10-8C31-CA020132E101}"/>
              </a:ext>
            </a:extLst>
          </p:cNvPr>
          <p:cNvPicPr>
            <a:picLocks noChangeAspect="1"/>
          </p:cNvPicPr>
          <p:nvPr/>
        </p:nvPicPr>
        <p:blipFill>
          <a:blip r:embed="rId2"/>
          <a:stretch>
            <a:fillRect/>
          </a:stretch>
        </p:blipFill>
        <p:spPr>
          <a:xfrm>
            <a:off x="1332471" y="1092860"/>
            <a:ext cx="6479058" cy="3567122"/>
          </a:xfrm>
          <a:prstGeom prst="rect">
            <a:avLst/>
          </a:prstGeom>
          <a:ln>
            <a:solidFill>
              <a:schemeClr val="accent1"/>
            </a:solidFill>
          </a:ln>
        </p:spPr>
      </p:pic>
    </p:spTree>
    <p:extLst>
      <p:ext uri="{BB962C8B-B14F-4D97-AF65-F5344CB8AC3E}">
        <p14:creationId xmlns:p14="http://schemas.microsoft.com/office/powerpoint/2010/main" val="1638430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742497" y="3319778"/>
            <a:ext cx="7717935" cy="1240583"/>
          </a:xfrm>
        </p:spPr>
        <p:txBody>
          <a:bodyPr/>
          <a:lstStyle/>
          <a:p>
            <a:pPr algn="ctr"/>
            <a:r>
              <a:rPr lang="en-US" sz="2600" dirty="0"/>
              <a:t>Introduction</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Tree>
    <p:extLst>
      <p:ext uri="{BB962C8B-B14F-4D97-AF65-F5344CB8AC3E}">
        <p14:creationId xmlns:p14="http://schemas.microsoft.com/office/powerpoint/2010/main" val="787043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654859-36E7-4F66-B67C-E67B22739633}"/>
              </a:ext>
            </a:extLst>
          </p:cNvPr>
          <p:cNvPicPr>
            <a:picLocks noChangeAspect="1"/>
          </p:cNvPicPr>
          <p:nvPr/>
        </p:nvPicPr>
        <p:blipFill>
          <a:blip r:embed="rId2"/>
          <a:stretch>
            <a:fillRect/>
          </a:stretch>
        </p:blipFill>
        <p:spPr>
          <a:xfrm>
            <a:off x="0" y="1275606"/>
            <a:ext cx="9144000" cy="284998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Configuring Access Rights Policies example one</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7"/>
            <a:ext cx="8568952" cy="4005885"/>
          </a:xfrm>
        </p:spPr>
        <p:txBody>
          <a:bodyPr>
            <a:normAutofit/>
          </a:bodyPr>
          <a:lstStyle/>
          <a:p>
            <a:r>
              <a:rPr lang="en-US" dirty="0"/>
              <a:t>Donald tries to access the digital object</a:t>
            </a:r>
          </a:p>
        </p:txBody>
      </p:sp>
      <p:sp>
        <p:nvSpPr>
          <p:cNvPr id="6" name="Rectangle 5">
            <a:extLst>
              <a:ext uri="{FF2B5EF4-FFF2-40B4-BE49-F238E27FC236}">
                <a16:creationId xmlns:a16="http://schemas.microsoft.com/office/drawing/2014/main" id="{99B0F5EC-1E27-4BAD-9E93-3E12D1C3F4C5}"/>
              </a:ext>
            </a:extLst>
          </p:cNvPr>
          <p:cNvSpPr/>
          <p:nvPr/>
        </p:nvSpPr>
        <p:spPr>
          <a:xfrm>
            <a:off x="8172401" y="1275606"/>
            <a:ext cx="944388" cy="3622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3CC718A-8528-49F7-8AA7-E19F2AF55D3B}"/>
              </a:ext>
            </a:extLst>
          </p:cNvPr>
          <p:cNvSpPr/>
          <p:nvPr/>
        </p:nvSpPr>
        <p:spPr>
          <a:xfrm>
            <a:off x="1979712" y="3785838"/>
            <a:ext cx="108012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508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A56B0B-FCD1-4650-99CA-6DE43EC0F93A}"/>
              </a:ext>
            </a:extLst>
          </p:cNvPr>
          <p:cNvPicPr>
            <a:picLocks noChangeAspect="1"/>
          </p:cNvPicPr>
          <p:nvPr/>
        </p:nvPicPr>
        <p:blipFill>
          <a:blip r:embed="rId2"/>
          <a:stretch>
            <a:fillRect/>
          </a:stretch>
        </p:blipFill>
        <p:spPr>
          <a:xfrm>
            <a:off x="1100137" y="1781175"/>
            <a:ext cx="6943725" cy="15811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Configuring Access Rights Policies example one</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7"/>
            <a:ext cx="8568952" cy="4005885"/>
          </a:xfrm>
        </p:spPr>
        <p:txBody>
          <a:bodyPr>
            <a:normAutofit/>
          </a:bodyPr>
          <a:lstStyle/>
          <a:p>
            <a:r>
              <a:rPr lang="en-US" dirty="0"/>
              <a:t>Donald cannot access the digital object</a:t>
            </a:r>
          </a:p>
        </p:txBody>
      </p:sp>
      <p:sp>
        <p:nvSpPr>
          <p:cNvPr id="12" name="Rectangle 11">
            <a:extLst>
              <a:ext uri="{FF2B5EF4-FFF2-40B4-BE49-F238E27FC236}">
                <a16:creationId xmlns:a16="http://schemas.microsoft.com/office/drawing/2014/main" id="{13CC718A-8528-49F7-8AA7-E19F2AF55D3B}"/>
              </a:ext>
            </a:extLst>
          </p:cNvPr>
          <p:cNvSpPr/>
          <p:nvPr/>
        </p:nvSpPr>
        <p:spPr>
          <a:xfrm>
            <a:off x="1401976" y="2859781"/>
            <a:ext cx="3527057" cy="3733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399B6CC-188F-4E7A-A258-130A53533CE8}"/>
              </a:ext>
            </a:extLst>
          </p:cNvPr>
          <p:cNvSpPr txBox="1"/>
          <p:nvPr/>
        </p:nvSpPr>
        <p:spPr>
          <a:xfrm>
            <a:off x="827584" y="3795886"/>
            <a:ext cx="5760640" cy="369332"/>
          </a:xfrm>
          <a:prstGeom prst="rect">
            <a:avLst/>
          </a:prstGeom>
          <a:noFill/>
          <a:ln>
            <a:solidFill>
              <a:schemeClr val="accent1"/>
            </a:solidFill>
          </a:ln>
        </p:spPr>
        <p:txBody>
          <a:bodyPr wrap="square" rtlCol="0">
            <a:spAutoFit/>
          </a:bodyPr>
          <a:lstStyle/>
          <a:p>
            <a:r>
              <a:rPr lang="en-US" dirty="0"/>
              <a:t>This is the “Denied note” we put in the Access Rights Policy</a:t>
            </a:r>
          </a:p>
        </p:txBody>
      </p:sp>
      <p:cxnSp>
        <p:nvCxnSpPr>
          <p:cNvPr id="8" name="Straight Arrow Connector 7">
            <a:extLst>
              <a:ext uri="{FF2B5EF4-FFF2-40B4-BE49-F238E27FC236}">
                <a16:creationId xmlns:a16="http://schemas.microsoft.com/office/drawing/2014/main" id="{ECD2C010-8547-4D28-87E1-2927B9F60D98}"/>
              </a:ext>
            </a:extLst>
          </p:cNvPr>
          <p:cNvCxnSpPr/>
          <p:nvPr/>
        </p:nvCxnSpPr>
        <p:spPr>
          <a:xfrm flipV="1">
            <a:off x="3059832" y="3233102"/>
            <a:ext cx="0" cy="562784"/>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668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0" y="3319778"/>
            <a:ext cx="9143999" cy="1240583"/>
          </a:xfrm>
        </p:spPr>
        <p:txBody>
          <a:bodyPr/>
          <a:lstStyle/>
          <a:p>
            <a:pPr algn="ctr"/>
            <a:r>
              <a:rPr lang="en-US" sz="2600" dirty="0"/>
              <a:t>Configuring Access Rights Policies example two</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Tree>
    <p:extLst>
      <p:ext uri="{BB962C8B-B14F-4D97-AF65-F5344CB8AC3E}">
        <p14:creationId xmlns:p14="http://schemas.microsoft.com/office/powerpoint/2010/main" val="4124653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Configuring Access Rights Policies example two</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7"/>
            <a:ext cx="8568952" cy="4005885"/>
          </a:xfrm>
        </p:spPr>
        <p:txBody>
          <a:bodyPr>
            <a:normAutofit/>
          </a:bodyPr>
          <a:lstStyle/>
          <a:p>
            <a:r>
              <a:rPr lang="en-US" dirty="0"/>
              <a:t>The “Access Rights Policy List” page.</a:t>
            </a:r>
          </a:p>
        </p:txBody>
      </p:sp>
      <p:pic>
        <p:nvPicPr>
          <p:cNvPr id="3" name="Picture 2">
            <a:extLst>
              <a:ext uri="{FF2B5EF4-FFF2-40B4-BE49-F238E27FC236}">
                <a16:creationId xmlns:a16="http://schemas.microsoft.com/office/drawing/2014/main" id="{7D5C6284-E738-473E-AEB9-56C9355B95DF}"/>
              </a:ext>
            </a:extLst>
          </p:cNvPr>
          <p:cNvPicPr>
            <a:picLocks noChangeAspect="1"/>
          </p:cNvPicPr>
          <p:nvPr/>
        </p:nvPicPr>
        <p:blipFill>
          <a:blip r:embed="rId2"/>
          <a:stretch>
            <a:fillRect/>
          </a:stretch>
        </p:blipFill>
        <p:spPr>
          <a:xfrm>
            <a:off x="0" y="1242631"/>
            <a:ext cx="9144000" cy="2658237"/>
          </a:xfrm>
          <a:prstGeom prst="rect">
            <a:avLst/>
          </a:prstGeom>
          <a:ln>
            <a:solidFill>
              <a:schemeClr val="accent1"/>
            </a:solidFill>
          </a:ln>
        </p:spPr>
      </p:pic>
      <p:sp>
        <p:nvSpPr>
          <p:cNvPr id="4" name="TextBox 3">
            <a:extLst>
              <a:ext uri="{FF2B5EF4-FFF2-40B4-BE49-F238E27FC236}">
                <a16:creationId xmlns:a16="http://schemas.microsoft.com/office/drawing/2014/main" id="{671FF37F-7EDC-40DD-B986-5F2F576D84AB}"/>
              </a:ext>
            </a:extLst>
          </p:cNvPr>
          <p:cNvSpPr txBox="1"/>
          <p:nvPr/>
        </p:nvSpPr>
        <p:spPr>
          <a:xfrm>
            <a:off x="4771292" y="2731649"/>
            <a:ext cx="1584176" cy="584775"/>
          </a:xfrm>
          <a:prstGeom prst="rect">
            <a:avLst/>
          </a:prstGeom>
          <a:solidFill>
            <a:schemeClr val="bg1"/>
          </a:solidFill>
          <a:ln>
            <a:solidFill>
              <a:schemeClr val="accent1"/>
            </a:solidFill>
          </a:ln>
        </p:spPr>
        <p:txBody>
          <a:bodyPr wrap="square" rtlCol="0">
            <a:spAutoFit/>
          </a:bodyPr>
          <a:lstStyle/>
          <a:p>
            <a:r>
              <a:rPr lang="en-US" sz="1600" dirty="0"/>
              <a:t>We will now add a new policy</a:t>
            </a:r>
          </a:p>
        </p:txBody>
      </p:sp>
      <p:cxnSp>
        <p:nvCxnSpPr>
          <p:cNvPr id="7" name="Straight Arrow Connector 6">
            <a:extLst>
              <a:ext uri="{FF2B5EF4-FFF2-40B4-BE49-F238E27FC236}">
                <a16:creationId xmlns:a16="http://schemas.microsoft.com/office/drawing/2014/main" id="{3336A360-1D3F-4EB1-9652-FAE1EFE706F4}"/>
              </a:ext>
            </a:extLst>
          </p:cNvPr>
          <p:cNvCxnSpPr/>
          <p:nvPr/>
        </p:nvCxnSpPr>
        <p:spPr>
          <a:xfrm flipV="1">
            <a:off x="6355468" y="1923678"/>
            <a:ext cx="1096852" cy="807971"/>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640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357611-98A4-4126-BDBF-6C61779E3B54}"/>
              </a:ext>
            </a:extLst>
          </p:cNvPr>
          <p:cNvPicPr>
            <a:picLocks noChangeAspect="1"/>
          </p:cNvPicPr>
          <p:nvPr/>
        </p:nvPicPr>
        <p:blipFill>
          <a:blip r:embed="rId2"/>
          <a:stretch>
            <a:fillRect/>
          </a:stretch>
        </p:blipFill>
        <p:spPr>
          <a:xfrm>
            <a:off x="0" y="2299720"/>
            <a:ext cx="9144000" cy="206366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Configuring Access Rights Policies example two</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123920" y="654097"/>
            <a:ext cx="8840568" cy="4005885"/>
          </a:xfrm>
        </p:spPr>
        <p:txBody>
          <a:bodyPr>
            <a:normAutofit/>
          </a:bodyPr>
          <a:lstStyle/>
          <a:p>
            <a:r>
              <a:rPr lang="en-US" dirty="0"/>
              <a:t>We have called the new policy “Accessible only to logged in user”.  We will now add a rule stating that only registered users (registered and authenticated) will be able to access objects with this policy</a:t>
            </a:r>
          </a:p>
        </p:txBody>
      </p:sp>
      <p:sp>
        <p:nvSpPr>
          <p:cNvPr id="8" name="TextBox 7">
            <a:extLst>
              <a:ext uri="{FF2B5EF4-FFF2-40B4-BE49-F238E27FC236}">
                <a16:creationId xmlns:a16="http://schemas.microsoft.com/office/drawing/2014/main" id="{7EE2D3E7-A389-441B-A554-7AC13A813AD3}"/>
              </a:ext>
            </a:extLst>
          </p:cNvPr>
          <p:cNvSpPr txBox="1"/>
          <p:nvPr/>
        </p:nvSpPr>
        <p:spPr>
          <a:xfrm>
            <a:off x="4499992" y="1987116"/>
            <a:ext cx="3024336" cy="646331"/>
          </a:xfrm>
          <a:prstGeom prst="rect">
            <a:avLst/>
          </a:prstGeom>
          <a:solidFill>
            <a:schemeClr val="bg1"/>
          </a:solidFill>
          <a:ln>
            <a:solidFill>
              <a:schemeClr val="accent1"/>
            </a:solidFill>
          </a:ln>
        </p:spPr>
        <p:txBody>
          <a:bodyPr wrap="square" rtlCol="0">
            <a:spAutoFit/>
          </a:bodyPr>
          <a:lstStyle/>
          <a:p>
            <a:r>
              <a:rPr lang="en-US" dirty="0"/>
              <a:t>We will discuss the copyrights later in the presentation</a:t>
            </a:r>
          </a:p>
        </p:txBody>
      </p:sp>
      <p:cxnSp>
        <p:nvCxnSpPr>
          <p:cNvPr id="10" name="Straight Arrow Connector 9">
            <a:extLst>
              <a:ext uri="{FF2B5EF4-FFF2-40B4-BE49-F238E27FC236}">
                <a16:creationId xmlns:a16="http://schemas.microsoft.com/office/drawing/2014/main" id="{17D76DD4-76ED-44EE-863C-3542B144B947}"/>
              </a:ext>
            </a:extLst>
          </p:cNvPr>
          <p:cNvCxnSpPr/>
          <p:nvPr/>
        </p:nvCxnSpPr>
        <p:spPr>
          <a:xfrm flipH="1">
            <a:off x="3419872" y="2633447"/>
            <a:ext cx="1080120" cy="289773"/>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5FB7CA6-C3D9-452F-A987-3A14055FC7B2}"/>
              </a:ext>
            </a:extLst>
          </p:cNvPr>
          <p:cNvCxnSpPr>
            <a:cxnSpLocks/>
          </p:cNvCxnSpPr>
          <p:nvPr/>
        </p:nvCxnSpPr>
        <p:spPr>
          <a:xfrm>
            <a:off x="5086135" y="2651071"/>
            <a:ext cx="593465" cy="203291"/>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577A9ED-82F9-4EC6-8B97-0F51614D0A45}"/>
              </a:ext>
            </a:extLst>
          </p:cNvPr>
          <p:cNvSpPr txBox="1"/>
          <p:nvPr/>
        </p:nvSpPr>
        <p:spPr>
          <a:xfrm>
            <a:off x="1403648" y="4085659"/>
            <a:ext cx="2304254" cy="646331"/>
          </a:xfrm>
          <a:prstGeom prst="rect">
            <a:avLst/>
          </a:prstGeom>
          <a:solidFill>
            <a:schemeClr val="bg1"/>
          </a:solidFill>
          <a:ln>
            <a:solidFill>
              <a:schemeClr val="accent1"/>
            </a:solidFill>
          </a:ln>
        </p:spPr>
        <p:txBody>
          <a:bodyPr wrap="square" rtlCol="0">
            <a:spAutoFit/>
          </a:bodyPr>
          <a:lstStyle/>
          <a:p>
            <a:r>
              <a:rPr lang="en-US" dirty="0"/>
              <a:t>We will later see the “Denied Note” in use</a:t>
            </a:r>
          </a:p>
        </p:txBody>
      </p:sp>
      <p:cxnSp>
        <p:nvCxnSpPr>
          <p:cNvPr id="15" name="Straight Arrow Connector 14">
            <a:extLst>
              <a:ext uri="{FF2B5EF4-FFF2-40B4-BE49-F238E27FC236}">
                <a16:creationId xmlns:a16="http://schemas.microsoft.com/office/drawing/2014/main" id="{D48E10A6-9545-4A96-96FF-22C218A61588}"/>
              </a:ext>
            </a:extLst>
          </p:cNvPr>
          <p:cNvCxnSpPr>
            <a:cxnSpLocks/>
          </p:cNvCxnSpPr>
          <p:nvPr/>
        </p:nvCxnSpPr>
        <p:spPr>
          <a:xfrm flipV="1">
            <a:off x="2868125" y="3589307"/>
            <a:ext cx="0" cy="496352"/>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AB78471-99B5-4D25-97D0-A4EFF2DA68FD}"/>
              </a:ext>
            </a:extLst>
          </p:cNvPr>
          <p:cNvCxnSpPr>
            <a:cxnSpLocks/>
            <a:stCxn id="19" idx="3"/>
          </p:cNvCxnSpPr>
          <p:nvPr/>
        </p:nvCxnSpPr>
        <p:spPr>
          <a:xfrm flipV="1">
            <a:off x="7092279" y="4227770"/>
            <a:ext cx="504057" cy="104252"/>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B173179-DFC7-4A2A-A1FA-5CAA102668C2}"/>
              </a:ext>
            </a:extLst>
          </p:cNvPr>
          <p:cNvSpPr txBox="1"/>
          <p:nvPr/>
        </p:nvSpPr>
        <p:spPr>
          <a:xfrm>
            <a:off x="5436096" y="4147356"/>
            <a:ext cx="1656183" cy="369332"/>
          </a:xfrm>
          <a:prstGeom prst="rect">
            <a:avLst/>
          </a:prstGeom>
          <a:solidFill>
            <a:srgbClr val="FFFF00"/>
          </a:solidFill>
          <a:ln>
            <a:solidFill>
              <a:schemeClr val="accent1"/>
            </a:solidFill>
          </a:ln>
        </p:spPr>
        <p:txBody>
          <a:bodyPr wrap="square" rtlCol="0">
            <a:spAutoFit/>
          </a:bodyPr>
          <a:lstStyle/>
          <a:p>
            <a:r>
              <a:rPr lang="en-US" dirty="0"/>
              <a:t>Let’s add a rule</a:t>
            </a:r>
          </a:p>
        </p:txBody>
      </p:sp>
    </p:spTree>
    <p:extLst>
      <p:ext uri="{BB962C8B-B14F-4D97-AF65-F5344CB8AC3E}">
        <p14:creationId xmlns:p14="http://schemas.microsoft.com/office/powerpoint/2010/main" val="3252672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Configuring Access Rights Policies example two</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7"/>
            <a:ext cx="8568952" cy="4005885"/>
          </a:xfrm>
        </p:spPr>
        <p:txBody>
          <a:bodyPr>
            <a:normAutofit/>
          </a:bodyPr>
          <a:lstStyle/>
          <a:p>
            <a:r>
              <a:rPr lang="en-US" dirty="0"/>
              <a:t>First we will define that “Registered = “True”.  </a:t>
            </a:r>
          </a:p>
        </p:txBody>
      </p:sp>
      <p:pic>
        <p:nvPicPr>
          <p:cNvPr id="4" name="Picture 3">
            <a:extLst>
              <a:ext uri="{FF2B5EF4-FFF2-40B4-BE49-F238E27FC236}">
                <a16:creationId xmlns:a16="http://schemas.microsoft.com/office/drawing/2014/main" id="{5999A3CE-54E5-4C00-BD8A-FBDE80BC92B0}"/>
              </a:ext>
            </a:extLst>
          </p:cNvPr>
          <p:cNvPicPr>
            <a:picLocks noChangeAspect="1"/>
          </p:cNvPicPr>
          <p:nvPr/>
        </p:nvPicPr>
        <p:blipFill>
          <a:blip r:embed="rId2"/>
          <a:stretch>
            <a:fillRect/>
          </a:stretch>
        </p:blipFill>
        <p:spPr>
          <a:xfrm>
            <a:off x="2309812" y="1381125"/>
            <a:ext cx="4524375" cy="2381250"/>
          </a:xfrm>
          <a:prstGeom prst="rect">
            <a:avLst/>
          </a:prstGeom>
          <a:ln>
            <a:solidFill>
              <a:schemeClr val="accent1"/>
            </a:solidFill>
          </a:ln>
        </p:spPr>
      </p:pic>
    </p:spTree>
    <p:extLst>
      <p:ext uri="{BB962C8B-B14F-4D97-AF65-F5344CB8AC3E}">
        <p14:creationId xmlns:p14="http://schemas.microsoft.com/office/powerpoint/2010/main" val="1932576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B47FCA-6405-4DC5-AD18-54C20E7A3716}"/>
              </a:ext>
            </a:extLst>
          </p:cNvPr>
          <p:cNvPicPr>
            <a:picLocks noChangeAspect="1"/>
          </p:cNvPicPr>
          <p:nvPr/>
        </p:nvPicPr>
        <p:blipFill>
          <a:blip r:embed="rId2"/>
          <a:stretch>
            <a:fillRect/>
          </a:stretch>
        </p:blipFill>
        <p:spPr>
          <a:xfrm>
            <a:off x="0" y="1049179"/>
            <a:ext cx="9144000" cy="3045141"/>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Configuring Access Rights Policies example two</a:t>
            </a:r>
          </a:p>
        </p:txBody>
      </p:sp>
      <p:sp>
        <p:nvSpPr>
          <p:cNvPr id="8" name="TextBox 7">
            <a:extLst>
              <a:ext uri="{FF2B5EF4-FFF2-40B4-BE49-F238E27FC236}">
                <a16:creationId xmlns:a16="http://schemas.microsoft.com/office/drawing/2014/main" id="{AA6B828F-0CB3-4F2C-912B-6A227D674C30}"/>
              </a:ext>
            </a:extLst>
          </p:cNvPr>
          <p:cNvSpPr txBox="1"/>
          <p:nvPr/>
        </p:nvSpPr>
        <p:spPr>
          <a:xfrm>
            <a:off x="3059832" y="2067694"/>
            <a:ext cx="2880320" cy="369332"/>
          </a:xfrm>
          <a:prstGeom prst="rect">
            <a:avLst/>
          </a:prstGeom>
          <a:solidFill>
            <a:schemeClr val="bg1"/>
          </a:solidFill>
          <a:ln>
            <a:solidFill>
              <a:schemeClr val="accent1"/>
            </a:solidFill>
          </a:ln>
        </p:spPr>
        <p:txBody>
          <a:bodyPr wrap="square" rtlCol="0">
            <a:spAutoFit/>
          </a:bodyPr>
          <a:lstStyle/>
          <a:p>
            <a:r>
              <a:rPr lang="en-US" dirty="0"/>
              <a:t>If the user is registered</a:t>
            </a:r>
          </a:p>
        </p:txBody>
      </p:sp>
      <p:sp>
        <p:nvSpPr>
          <p:cNvPr id="10" name="TextBox 9">
            <a:extLst>
              <a:ext uri="{FF2B5EF4-FFF2-40B4-BE49-F238E27FC236}">
                <a16:creationId xmlns:a16="http://schemas.microsoft.com/office/drawing/2014/main" id="{541AC6E8-6E23-4B7F-B8A5-BE1E7DB5F400}"/>
              </a:ext>
            </a:extLst>
          </p:cNvPr>
          <p:cNvSpPr txBox="1"/>
          <p:nvPr/>
        </p:nvSpPr>
        <p:spPr>
          <a:xfrm>
            <a:off x="2915816" y="3498562"/>
            <a:ext cx="3312368" cy="369332"/>
          </a:xfrm>
          <a:prstGeom prst="rect">
            <a:avLst/>
          </a:prstGeom>
          <a:solidFill>
            <a:schemeClr val="bg1"/>
          </a:solidFill>
          <a:ln>
            <a:solidFill>
              <a:schemeClr val="accent1"/>
            </a:solidFill>
          </a:ln>
        </p:spPr>
        <p:txBody>
          <a:bodyPr wrap="square" rtlCol="0">
            <a:spAutoFit/>
          </a:bodyPr>
          <a:lstStyle/>
          <a:p>
            <a:r>
              <a:rPr lang="en-US" dirty="0"/>
              <a:t>Then allow view and download</a:t>
            </a:r>
          </a:p>
        </p:txBody>
      </p:sp>
    </p:spTree>
    <p:extLst>
      <p:ext uri="{BB962C8B-B14F-4D97-AF65-F5344CB8AC3E}">
        <p14:creationId xmlns:p14="http://schemas.microsoft.com/office/powerpoint/2010/main" val="635195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C7A13-9785-4EAA-B759-44708A630167}"/>
              </a:ext>
            </a:extLst>
          </p:cNvPr>
          <p:cNvPicPr>
            <a:picLocks noChangeAspect="1"/>
          </p:cNvPicPr>
          <p:nvPr/>
        </p:nvPicPr>
        <p:blipFill>
          <a:blip r:embed="rId2"/>
          <a:stretch>
            <a:fillRect/>
          </a:stretch>
        </p:blipFill>
        <p:spPr>
          <a:xfrm>
            <a:off x="0" y="1892440"/>
            <a:ext cx="9144000" cy="2983566"/>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Configuring Access Rights Policies example two</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7"/>
            <a:ext cx="8568952" cy="4005885"/>
          </a:xfrm>
        </p:spPr>
        <p:txBody>
          <a:bodyPr>
            <a:normAutofit/>
          </a:bodyPr>
          <a:lstStyle/>
          <a:p>
            <a:r>
              <a:rPr lang="en-US" dirty="0"/>
              <a:t>The new access right policy has been added to representation for title “Structural equivalence in a library and information science journal network in Taiwan…”</a:t>
            </a:r>
          </a:p>
        </p:txBody>
      </p:sp>
      <p:sp>
        <p:nvSpPr>
          <p:cNvPr id="6" name="Rectangle 5">
            <a:extLst>
              <a:ext uri="{FF2B5EF4-FFF2-40B4-BE49-F238E27FC236}">
                <a16:creationId xmlns:a16="http://schemas.microsoft.com/office/drawing/2014/main" id="{99B0F5EC-1E27-4BAD-9E93-3E12D1C3F4C5}"/>
              </a:ext>
            </a:extLst>
          </p:cNvPr>
          <p:cNvSpPr/>
          <p:nvPr/>
        </p:nvSpPr>
        <p:spPr>
          <a:xfrm>
            <a:off x="6084168" y="4227934"/>
            <a:ext cx="3024336" cy="5841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C849E0-A0E4-445C-974E-9F2E23F2113F}"/>
              </a:ext>
            </a:extLst>
          </p:cNvPr>
          <p:cNvSpPr/>
          <p:nvPr/>
        </p:nvSpPr>
        <p:spPr>
          <a:xfrm>
            <a:off x="611560" y="2211710"/>
            <a:ext cx="640871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687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F8DB90-6015-4DBD-AD9F-28CCAE73B31E}"/>
              </a:ext>
            </a:extLst>
          </p:cNvPr>
          <p:cNvPicPr>
            <a:picLocks noChangeAspect="1"/>
          </p:cNvPicPr>
          <p:nvPr/>
        </p:nvPicPr>
        <p:blipFill>
          <a:blip r:embed="rId2"/>
          <a:stretch>
            <a:fillRect/>
          </a:stretch>
        </p:blipFill>
        <p:spPr>
          <a:xfrm>
            <a:off x="0" y="1059050"/>
            <a:ext cx="9144000" cy="3816956"/>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Configuring Access Rights Policies example two</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87524" y="568807"/>
            <a:ext cx="8568952" cy="4005885"/>
          </a:xfrm>
        </p:spPr>
        <p:txBody>
          <a:bodyPr>
            <a:normAutofit/>
          </a:bodyPr>
          <a:lstStyle/>
          <a:p>
            <a:r>
              <a:rPr lang="en-US" dirty="0"/>
              <a:t>A guest (not logged in) will try to access the digital object</a:t>
            </a:r>
          </a:p>
        </p:txBody>
      </p:sp>
      <p:sp>
        <p:nvSpPr>
          <p:cNvPr id="6" name="Rectangle 5">
            <a:extLst>
              <a:ext uri="{FF2B5EF4-FFF2-40B4-BE49-F238E27FC236}">
                <a16:creationId xmlns:a16="http://schemas.microsoft.com/office/drawing/2014/main" id="{99B0F5EC-1E27-4BAD-9E93-3E12D1C3F4C5}"/>
              </a:ext>
            </a:extLst>
          </p:cNvPr>
          <p:cNvSpPr/>
          <p:nvPr/>
        </p:nvSpPr>
        <p:spPr>
          <a:xfrm>
            <a:off x="1907704" y="4636447"/>
            <a:ext cx="1368152" cy="2583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0808655-5865-44E1-A9AE-C1F6F0A1F7FD}"/>
              </a:ext>
            </a:extLst>
          </p:cNvPr>
          <p:cNvSpPr/>
          <p:nvPr/>
        </p:nvSpPr>
        <p:spPr>
          <a:xfrm>
            <a:off x="7884368" y="1144871"/>
            <a:ext cx="648072" cy="2583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23E880F-3606-4036-8111-A9C45A72C251}"/>
              </a:ext>
            </a:extLst>
          </p:cNvPr>
          <p:cNvSpPr/>
          <p:nvPr/>
        </p:nvSpPr>
        <p:spPr>
          <a:xfrm>
            <a:off x="4572000" y="2385363"/>
            <a:ext cx="648072" cy="2583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B096957-0DC0-4D06-826A-DA873BAEE71C}"/>
              </a:ext>
            </a:extLst>
          </p:cNvPr>
          <p:cNvSpPr txBox="1"/>
          <p:nvPr/>
        </p:nvSpPr>
        <p:spPr>
          <a:xfrm>
            <a:off x="6660232" y="2283718"/>
            <a:ext cx="1800200" cy="646331"/>
          </a:xfrm>
          <a:prstGeom prst="rect">
            <a:avLst/>
          </a:prstGeom>
          <a:solidFill>
            <a:schemeClr val="bg1"/>
          </a:solidFill>
          <a:ln>
            <a:solidFill>
              <a:schemeClr val="accent1"/>
            </a:solidFill>
          </a:ln>
        </p:spPr>
        <p:txBody>
          <a:bodyPr wrap="square" rtlCol="0">
            <a:spAutoFit/>
          </a:bodyPr>
          <a:lstStyle/>
          <a:p>
            <a:r>
              <a:rPr lang="en-US" dirty="0"/>
              <a:t>User is not logged in</a:t>
            </a:r>
          </a:p>
        </p:txBody>
      </p:sp>
      <p:cxnSp>
        <p:nvCxnSpPr>
          <p:cNvPr id="9" name="Straight Arrow Connector 8">
            <a:extLst>
              <a:ext uri="{FF2B5EF4-FFF2-40B4-BE49-F238E27FC236}">
                <a16:creationId xmlns:a16="http://schemas.microsoft.com/office/drawing/2014/main" id="{32A06EEA-CE10-41CB-9F51-FB1607F2B2F4}"/>
              </a:ext>
            </a:extLst>
          </p:cNvPr>
          <p:cNvCxnSpPr/>
          <p:nvPr/>
        </p:nvCxnSpPr>
        <p:spPr>
          <a:xfrm flipV="1">
            <a:off x="7884368" y="1403266"/>
            <a:ext cx="216024" cy="880452"/>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8A0640-6F95-4481-9422-177D584570AF}"/>
              </a:ext>
            </a:extLst>
          </p:cNvPr>
          <p:cNvCxnSpPr>
            <a:cxnSpLocks/>
          </p:cNvCxnSpPr>
          <p:nvPr/>
        </p:nvCxnSpPr>
        <p:spPr>
          <a:xfrm flipH="1" flipV="1">
            <a:off x="5255822" y="2527302"/>
            <a:ext cx="1368660" cy="116456"/>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622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F1BA8D-1C61-4697-9AFB-FFFBF765AB44}"/>
              </a:ext>
            </a:extLst>
          </p:cNvPr>
          <p:cNvPicPr>
            <a:picLocks noChangeAspect="1"/>
          </p:cNvPicPr>
          <p:nvPr/>
        </p:nvPicPr>
        <p:blipFill>
          <a:blip r:embed="rId2"/>
          <a:stretch>
            <a:fillRect/>
          </a:stretch>
        </p:blipFill>
        <p:spPr>
          <a:xfrm>
            <a:off x="1004887" y="1385887"/>
            <a:ext cx="7134225" cy="237172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Configuring Access Rights Policies example two</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7"/>
            <a:ext cx="8568952" cy="4005885"/>
          </a:xfrm>
        </p:spPr>
        <p:txBody>
          <a:bodyPr>
            <a:normAutofit/>
          </a:bodyPr>
          <a:lstStyle/>
          <a:p>
            <a:r>
              <a:rPr lang="en-US" dirty="0"/>
              <a:t>The non logged in user cannot access the digital object</a:t>
            </a:r>
          </a:p>
        </p:txBody>
      </p:sp>
      <p:sp>
        <p:nvSpPr>
          <p:cNvPr id="12" name="Rectangle 11">
            <a:extLst>
              <a:ext uri="{FF2B5EF4-FFF2-40B4-BE49-F238E27FC236}">
                <a16:creationId xmlns:a16="http://schemas.microsoft.com/office/drawing/2014/main" id="{13CC718A-8528-49F7-8AA7-E19F2AF55D3B}"/>
              </a:ext>
            </a:extLst>
          </p:cNvPr>
          <p:cNvSpPr/>
          <p:nvPr/>
        </p:nvSpPr>
        <p:spPr>
          <a:xfrm>
            <a:off x="1331640" y="3217385"/>
            <a:ext cx="3240360" cy="3222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DDF5226-2199-4C76-9978-BEF5410B6531}"/>
              </a:ext>
            </a:extLst>
          </p:cNvPr>
          <p:cNvSpPr txBox="1"/>
          <p:nvPr/>
        </p:nvSpPr>
        <p:spPr>
          <a:xfrm>
            <a:off x="827584" y="4146634"/>
            <a:ext cx="5760640" cy="369332"/>
          </a:xfrm>
          <a:prstGeom prst="rect">
            <a:avLst/>
          </a:prstGeom>
          <a:noFill/>
          <a:ln>
            <a:solidFill>
              <a:schemeClr val="accent1"/>
            </a:solidFill>
          </a:ln>
        </p:spPr>
        <p:txBody>
          <a:bodyPr wrap="square" rtlCol="0">
            <a:spAutoFit/>
          </a:bodyPr>
          <a:lstStyle/>
          <a:p>
            <a:r>
              <a:rPr lang="en-US" dirty="0"/>
              <a:t>This is the “Denied note” we put in the Access Rights Policy</a:t>
            </a:r>
          </a:p>
        </p:txBody>
      </p:sp>
      <p:cxnSp>
        <p:nvCxnSpPr>
          <p:cNvPr id="9" name="Straight Arrow Connector 8">
            <a:extLst>
              <a:ext uri="{FF2B5EF4-FFF2-40B4-BE49-F238E27FC236}">
                <a16:creationId xmlns:a16="http://schemas.microsoft.com/office/drawing/2014/main" id="{123D9C01-A552-489A-B645-E20B75358E6E}"/>
              </a:ext>
            </a:extLst>
          </p:cNvPr>
          <p:cNvCxnSpPr/>
          <p:nvPr/>
        </p:nvCxnSpPr>
        <p:spPr>
          <a:xfrm flipV="1">
            <a:off x="3059832" y="3583850"/>
            <a:ext cx="0" cy="562784"/>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408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r>
              <a:rPr lang="en-US" dirty="0"/>
              <a:t>Access rights define the conditions that must be fulfilled in order for patrons to access digital resources. </a:t>
            </a:r>
          </a:p>
          <a:p>
            <a:r>
              <a:rPr lang="en-US" dirty="0"/>
              <a:t>In addition to this presentation see also </a:t>
            </a:r>
            <a:r>
              <a:rPr lang="en-US" dirty="0">
                <a:hlinkClick r:id="rId2"/>
              </a:rPr>
              <a:t>Configuring Access Rights Policies example one for Digital Objects</a:t>
            </a:r>
            <a:endParaRPr lang="en-US" dirty="0"/>
          </a:p>
          <a:p>
            <a:endParaRPr lang="en-US" dirty="0"/>
          </a:p>
          <a:p>
            <a:endParaRPr lang="en-US" dirty="0"/>
          </a:p>
        </p:txBody>
      </p:sp>
    </p:spTree>
    <p:extLst>
      <p:ext uri="{BB962C8B-B14F-4D97-AF65-F5344CB8AC3E}">
        <p14:creationId xmlns:p14="http://schemas.microsoft.com/office/powerpoint/2010/main" val="1610600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E4D53E-18E8-46B4-BD3A-D39A6868B68E}"/>
              </a:ext>
            </a:extLst>
          </p:cNvPr>
          <p:cNvPicPr>
            <a:picLocks noChangeAspect="1"/>
          </p:cNvPicPr>
          <p:nvPr/>
        </p:nvPicPr>
        <p:blipFill>
          <a:blip r:embed="rId2"/>
          <a:stretch>
            <a:fillRect/>
          </a:stretch>
        </p:blipFill>
        <p:spPr>
          <a:xfrm>
            <a:off x="0" y="1108639"/>
            <a:ext cx="9144000" cy="3407327"/>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Configuring Access Rights Policies example two</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7"/>
            <a:ext cx="8568952" cy="4005885"/>
          </a:xfrm>
        </p:spPr>
        <p:txBody>
          <a:bodyPr>
            <a:normAutofit/>
          </a:bodyPr>
          <a:lstStyle/>
          <a:p>
            <a:r>
              <a:rPr lang="en-US" dirty="0"/>
              <a:t>Alicia tries to access the digital object</a:t>
            </a:r>
          </a:p>
        </p:txBody>
      </p:sp>
      <p:sp>
        <p:nvSpPr>
          <p:cNvPr id="6" name="Rectangle 5">
            <a:extLst>
              <a:ext uri="{FF2B5EF4-FFF2-40B4-BE49-F238E27FC236}">
                <a16:creationId xmlns:a16="http://schemas.microsoft.com/office/drawing/2014/main" id="{99B0F5EC-1E27-4BAD-9E93-3E12D1C3F4C5}"/>
              </a:ext>
            </a:extLst>
          </p:cNvPr>
          <p:cNvSpPr/>
          <p:nvPr/>
        </p:nvSpPr>
        <p:spPr>
          <a:xfrm>
            <a:off x="8214847" y="1203598"/>
            <a:ext cx="872381" cy="2583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3CC718A-8528-49F7-8AA7-E19F2AF55D3B}"/>
              </a:ext>
            </a:extLst>
          </p:cNvPr>
          <p:cNvSpPr/>
          <p:nvPr/>
        </p:nvSpPr>
        <p:spPr>
          <a:xfrm>
            <a:off x="2051720" y="4198980"/>
            <a:ext cx="108012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4617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165297-FD18-4CF0-BF62-9EB3C1D8D6E1}"/>
              </a:ext>
            </a:extLst>
          </p:cNvPr>
          <p:cNvPicPr>
            <a:picLocks noChangeAspect="1"/>
          </p:cNvPicPr>
          <p:nvPr/>
        </p:nvPicPr>
        <p:blipFill>
          <a:blip r:embed="rId2"/>
          <a:stretch>
            <a:fillRect/>
          </a:stretch>
        </p:blipFill>
        <p:spPr>
          <a:xfrm>
            <a:off x="0" y="734821"/>
            <a:ext cx="9144000" cy="3997169"/>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Configuring Access Rights Policies example two</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1999808" y="771549"/>
            <a:ext cx="4732432" cy="576065"/>
          </a:xfrm>
          <a:solidFill>
            <a:schemeClr val="bg1"/>
          </a:solidFill>
          <a:ln>
            <a:solidFill>
              <a:schemeClr val="accent1"/>
            </a:solidFill>
          </a:ln>
        </p:spPr>
        <p:txBody>
          <a:bodyPr>
            <a:normAutofit/>
          </a:bodyPr>
          <a:lstStyle/>
          <a:p>
            <a:pPr marL="0" indent="0" algn="ctr">
              <a:buNone/>
            </a:pPr>
            <a:r>
              <a:rPr lang="en-US" dirty="0"/>
              <a:t>Alicia can access the digital object</a:t>
            </a:r>
          </a:p>
        </p:txBody>
      </p:sp>
      <p:sp>
        <p:nvSpPr>
          <p:cNvPr id="10" name="Rectangle 9">
            <a:extLst>
              <a:ext uri="{FF2B5EF4-FFF2-40B4-BE49-F238E27FC236}">
                <a16:creationId xmlns:a16="http://schemas.microsoft.com/office/drawing/2014/main" id="{0E476216-66C4-40E7-B408-4D5240921530}"/>
              </a:ext>
            </a:extLst>
          </p:cNvPr>
          <p:cNvSpPr/>
          <p:nvPr/>
        </p:nvSpPr>
        <p:spPr>
          <a:xfrm>
            <a:off x="8244408" y="734821"/>
            <a:ext cx="864096" cy="3967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320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D4287D-BED5-42A2-94F4-53DABBEAE288}"/>
              </a:ext>
            </a:extLst>
          </p:cNvPr>
          <p:cNvPicPr>
            <a:picLocks noChangeAspect="1"/>
          </p:cNvPicPr>
          <p:nvPr/>
        </p:nvPicPr>
        <p:blipFill>
          <a:blip r:embed="rId2"/>
          <a:stretch>
            <a:fillRect/>
          </a:stretch>
        </p:blipFill>
        <p:spPr>
          <a:xfrm>
            <a:off x="0" y="1097064"/>
            <a:ext cx="9144000" cy="3521054"/>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Configuring Access Rights Policies example two</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271616" y="654097"/>
            <a:ext cx="8568952" cy="4005885"/>
          </a:xfrm>
        </p:spPr>
        <p:txBody>
          <a:bodyPr>
            <a:normAutofit/>
          </a:bodyPr>
          <a:lstStyle/>
          <a:p>
            <a:r>
              <a:rPr lang="en-US" dirty="0"/>
              <a:t>Donald tries to access the digital object</a:t>
            </a:r>
          </a:p>
        </p:txBody>
      </p:sp>
      <p:sp>
        <p:nvSpPr>
          <p:cNvPr id="6" name="Rectangle 5">
            <a:extLst>
              <a:ext uri="{FF2B5EF4-FFF2-40B4-BE49-F238E27FC236}">
                <a16:creationId xmlns:a16="http://schemas.microsoft.com/office/drawing/2014/main" id="{99B0F5EC-1E27-4BAD-9E93-3E12D1C3F4C5}"/>
              </a:ext>
            </a:extLst>
          </p:cNvPr>
          <p:cNvSpPr/>
          <p:nvPr/>
        </p:nvSpPr>
        <p:spPr>
          <a:xfrm>
            <a:off x="8214847" y="1203598"/>
            <a:ext cx="872381" cy="2583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3CC718A-8528-49F7-8AA7-E19F2AF55D3B}"/>
              </a:ext>
            </a:extLst>
          </p:cNvPr>
          <p:cNvSpPr/>
          <p:nvPr/>
        </p:nvSpPr>
        <p:spPr>
          <a:xfrm>
            <a:off x="2051720" y="4198980"/>
            <a:ext cx="108012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75729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B6749F-CD46-4A9E-B467-0EA643F6A7FF}"/>
              </a:ext>
            </a:extLst>
          </p:cNvPr>
          <p:cNvPicPr>
            <a:picLocks noChangeAspect="1"/>
          </p:cNvPicPr>
          <p:nvPr/>
        </p:nvPicPr>
        <p:blipFill>
          <a:blip r:embed="rId2"/>
          <a:stretch>
            <a:fillRect/>
          </a:stretch>
        </p:blipFill>
        <p:spPr>
          <a:xfrm>
            <a:off x="0" y="737707"/>
            <a:ext cx="9144000" cy="3994283"/>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Configuring Access Rights Policies example two</a:t>
            </a:r>
          </a:p>
        </p:txBody>
      </p:sp>
      <p:sp>
        <p:nvSpPr>
          <p:cNvPr id="11" name="Content Placeholder 5">
            <a:extLst>
              <a:ext uri="{FF2B5EF4-FFF2-40B4-BE49-F238E27FC236}">
                <a16:creationId xmlns:a16="http://schemas.microsoft.com/office/drawing/2014/main" id="{3F9D9916-524E-4EEA-8CDA-5B26E60A72BD}"/>
              </a:ext>
            </a:extLst>
          </p:cNvPr>
          <p:cNvSpPr>
            <a:spLocks noGrp="1"/>
          </p:cNvSpPr>
          <p:nvPr>
            <p:ph idx="1"/>
          </p:nvPr>
        </p:nvSpPr>
        <p:spPr>
          <a:xfrm>
            <a:off x="1999808" y="771549"/>
            <a:ext cx="4732432" cy="576065"/>
          </a:xfrm>
          <a:solidFill>
            <a:schemeClr val="bg1"/>
          </a:solidFill>
          <a:ln>
            <a:solidFill>
              <a:schemeClr val="accent1"/>
            </a:solidFill>
          </a:ln>
        </p:spPr>
        <p:txBody>
          <a:bodyPr>
            <a:normAutofit/>
          </a:bodyPr>
          <a:lstStyle/>
          <a:p>
            <a:pPr marL="0" indent="0" algn="ctr">
              <a:buNone/>
            </a:pPr>
            <a:r>
              <a:rPr lang="en-US" dirty="0"/>
              <a:t>Donald can access the digital object</a:t>
            </a:r>
          </a:p>
        </p:txBody>
      </p:sp>
      <p:sp>
        <p:nvSpPr>
          <p:cNvPr id="10" name="Rectangle 9">
            <a:extLst>
              <a:ext uri="{FF2B5EF4-FFF2-40B4-BE49-F238E27FC236}">
                <a16:creationId xmlns:a16="http://schemas.microsoft.com/office/drawing/2014/main" id="{0E476216-66C4-40E7-B408-4D5240921530}"/>
              </a:ext>
            </a:extLst>
          </p:cNvPr>
          <p:cNvSpPr/>
          <p:nvPr/>
        </p:nvSpPr>
        <p:spPr>
          <a:xfrm>
            <a:off x="8172400" y="734821"/>
            <a:ext cx="936104" cy="3967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84680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67313" y="3319778"/>
            <a:ext cx="9001000" cy="1240583"/>
          </a:xfrm>
        </p:spPr>
        <p:txBody>
          <a:bodyPr/>
          <a:lstStyle/>
          <a:p>
            <a:r>
              <a:rPr lang="en-US" sz="2600" dirty="0"/>
              <a:t>Copyright declarations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44</a:t>
            </a:fld>
            <a:endParaRPr lang="en-US" dirty="0"/>
          </a:p>
        </p:txBody>
      </p:sp>
    </p:spTree>
    <p:extLst>
      <p:ext uri="{BB962C8B-B14F-4D97-AF65-F5344CB8AC3E}">
        <p14:creationId xmlns:p14="http://schemas.microsoft.com/office/powerpoint/2010/main" val="4925695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Copyright declarations</a:t>
            </a:r>
          </a:p>
        </p:txBody>
      </p:sp>
      <p:sp>
        <p:nvSpPr>
          <p:cNvPr id="8" name="Content Placeholder 5">
            <a:extLst>
              <a:ext uri="{FF2B5EF4-FFF2-40B4-BE49-F238E27FC236}">
                <a16:creationId xmlns:a16="http://schemas.microsoft.com/office/drawing/2014/main" id="{55466F37-F17D-4D97-8DAA-6A6E716599CC}"/>
              </a:ext>
            </a:extLst>
          </p:cNvPr>
          <p:cNvSpPr>
            <a:spLocks noGrp="1"/>
          </p:cNvSpPr>
          <p:nvPr>
            <p:ph idx="1"/>
          </p:nvPr>
        </p:nvSpPr>
        <p:spPr>
          <a:xfrm>
            <a:off x="281664" y="676819"/>
            <a:ext cx="8568952" cy="4135220"/>
          </a:xfrm>
        </p:spPr>
        <p:txBody>
          <a:bodyPr>
            <a:normAutofit lnSpcReduction="10000"/>
          </a:bodyPr>
          <a:lstStyle/>
          <a:p>
            <a:r>
              <a:rPr lang="en-US" dirty="0"/>
              <a:t>The Copyright declarations work as follows:</a:t>
            </a:r>
          </a:p>
          <a:p>
            <a:r>
              <a:rPr lang="en-US" dirty="0"/>
              <a:t>The institution defines up to 5 copyright declarations.</a:t>
            </a:r>
          </a:p>
          <a:p>
            <a:r>
              <a:rPr lang="en-US" dirty="0"/>
              <a:t>A copyright declaration can then be applied to an access rights policy.</a:t>
            </a:r>
          </a:p>
          <a:p>
            <a:r>
              <a:rPr lang="en-US" dirty="0"/>
              <a:t>If a copyrights declaration is applied to an access rights policy then</a:t>
            </a:r>
          </a:p>
          <a:p>
            <a:pPr lvl="1"/>
            <a:r>
              <a:rPr lang="en-US" dirty="0"/>
              <a:t>If “Obtrusive Copyrights” is not checked the end user will see an indication that there is a copyright and when viewing the object will have an option to view the copyright declaration.</a:t>
            </a:r>
          </a:p>
          <a:p>
            <a:pPr lvl="1"/>
            <a:r>
              <a:rPr lang="en-US" dirty="0"/>
              <a:t>If “Obtrusive Copyrights” is checked the end user will automatically see the copyright declaration before viewing the object and need to click “close” to view the object</a:t>
            </a:r>
          </a:p>
          <a:p>
            <a:endParaRPr lang="en-US" dirty="0"/>
          </a:p>
          <a:p>
            <a:endParaRPr lang="en-US" dirty="0"/>
          </a:p>
        </p:txBody>
      </p:sp>
    </p:spTree>
    <p:extLst>
      <p:ext uri="{BB962C8B-B14F-4D97-AF65-F5344CB8AC3E}">
        <p14:creationId xmlns:p14="http://schemas.microsoft.com/office/powerpoint/2010/main" val="586509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Copyright declarations</a:t>
            </a:r>
          </a:p>
        </p:txBody>
      </p:sp>
      <p:sp>
        <p:nvSpPr>
          <p:cNvPr id="8" name="Content Placeholder 5">
            <a:extLst>
              <a:ext uri="{FF2B5EF4-FFF2-40B4-BE49-F238E27FC236}">
                <a16:creationId xmlns:a16="http://schemas.microsoft.com/office/drawing/2014/main" id="{55466F37-F17D-4D97-8DAA-6A6E716599CC}"/>
              </a:ext>
            </a:extLst>
          </p:cNvPr>
          <p:cNvSpPr>
            <a:spLocks noGrp="1"/>
          </p:cNvSpPr>
          <p:nvPr>
            <p:ph idx="1"/>
          </p:nvPr>
        </p:nvSpPr>
        <p:spPr>
          <a:xfrm>
            <a:off x="281664" y="676819"/>
            <a:ext cx="8568952" cy="4135220"/>
          </a:xfrm>
        </p:spPr>
        <p:txBody>
          <a:bodyPr>
            <a:normAutofit/>
          </a:bodyPr>
          <a:lstStyle/>
          <a:p>
            <a:r>
              <a:rPr lang="en-US" dirty="0"/>
              <a:t>We will now do two examples:</a:t>
            </a:r>
          </a:p>
          <a:p>
            <a:r>
              <a:rPr lang="en-US" dirty="0"/>
              <a:t>In the first example we will attribute a copyright declaration to an access rights policy and not check “Obtrusive Copyrights”</a:t>
            </a:r>
          </a:p>
          <a:p>
            <a:r>
              <a:rPr lang="en-US" dirty="0"/>
              <a:t>In the second example we will attribute a copyright declaration to an access rights policy and also check “Obtrusive Copyrights”</a:t>
            </a:r>
          </a:p>
          <a:p>
            <a:endParaRPr lang="en-US" dirty="0"/>
          </a:p>
          <a:p>
            <a:endParaRPr lang="en-US" dirty="0"/>
          </a:p>
        </p:txBody>
      </p:sp>
    </p:spTree>
    <p:extLst>
      <p:ext uri="{BB962C8B-B14F-4D97-AF65-F5344CB8AC3E}">
        <p14:creationId xmlns:p14="http://schemas.microsoft.com/office/powerpoint/2010/main" val="2053242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8CC527-96BC-4FE5-BFDB-1CF5E1B2B999}"/>
              </a:ext>
            </a:extLst>
          </p:cNvPr>
          <p:cNvPicPr>
            <a:picLocks noChangeAspect="1"/>
          </p:cNvPicPr>
          <p:nvPr/>
        </p:nvPicPr>
        <p:blipFill>
          <a:blip r:embed="rId2"/>
          <a:stretch>
            <a:fillRect/>
          </a:stretch>
        </p:blipFill>
        <p:spPr>
          <a:xfrm>
            <a:off x="0" y="2350547"/>
            <a:ext cx="9144000" cy="230943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Copyright declarations</a:t>
            </a:r>
          </a:p>
        </p:txBody>
      </p:sp>
      <p:sp>
        <p:nvSpPr>
          <p:cNvPr id="4" name="Rectangle 3">
            <a:extLst>
              <a:ext uri="{FF2B5EF4-FFF2-40B4-BE49-F238E27FC236}">
                <a16:creationId xmlns:a16="http://schemas.microsoft.com/office/drawing/2014/main" id="{6E404140-B48D-41E1-AEB2-829AA190BA3B}"/>
              </a:ext>
            </a:extLst>
          </p:cNvPr>
          <p:cNvSpPr/>
          <p:nvPr/>
        </p:nvSpPr>
        <p:spPr>
          <a:xfrm>
            <a:off x="611560" y="3822567"/>
            <a:ext cx="3600400" cy="328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5">
            <a:extLst>
              <a:ext uri="{FF2B5EF4-FFF2-40B4-BE49-F238E27FC236}">
                <a16:creationId xmlns:a16="http://schemas.microsoft.com/office/drawing/2014/main" id="{55466F37-F17D-4D97-8DAA-6A6E716599CC}"/>
              </a:ext>
            </a:extLst>
          </p:cNvPr>
          <p:cNvSpPr>
            <a:spLocks noGrp="1"/>
          </p:cNvSpPr>
          <p:nvPr>
            <p:ph idx="1"/>
          </p:nvPr>
        </p:nvSpPr>
        <p:spPr>
          <a:xfrm>
            <a:off x="281664" y="676819"/>
            <a:ext cx="8568952" cy="3789861"/>
          </a:xfrm>
        </p:spPr>
        <p:txBody>
          <a:bodyPr>
            <a:normAutofit/>
          </a:bodyPr>
          <a:lstStyle/>
          <a:p>
            <a:r>
              <a:rPr lang="en-US" dirty="0"/>
              <a:t>For further information on this topic see </a:t>
            </a:r>
            <a:r>
              <a:rPr lang="en-US" dirty="0">
                <a:hlinkClick r:id="rId3"/>
              </a:rPr>
              <a:t>Configuring Digital Resource Copyright Declarations</a:t>
            </a:r>
            <a:endParaRPr lang="en-US" dirty="0"/>
          </a:p>
          <a:p>
            <a:r>
              <a:rPr lang="en-US" dirty="0"/>
              <a:t>The copyrights which may be associated with the access rights come from the files copyrights1.html – copyrights5.html </a:t>
            </a:r>
          </a:p>
        </p:txBody>
      </p:sp>
      <p:sp>
        <p:nvSpPr>
          <p:cNvPr id="3" name="TextBox 2">
            <a:extLst>
              <a:ext uri="{FF2B5EF4-FFF2-40B4-BE49-F238E27FC236}">
                <a16:creationId xmlns:a16="http://schemas.microsoft.com/office/drawing/2014/main" id="{D2A7DA08-50C0-4B15-AFE3-B5BB9304D9A9}"/>
              </a:ext>
            </a:extLst>
          </p:cNvPr>
          <p:cNvSpPr txBox="1"/>
          <p:nvPr/>
        </p:nvSpPr>
        <p:spPr>
          <a:xfrm>
            <a:off x="4067944" y="2643758"/>
            <a:ext cx="2808312" cy="923330"/>
          </a:xfrm>
          <a:prstGeom prst="rect">
            <a:avLst/>
          </a:prstGeom>
          <a:solidFill>
            <a:schemeClr val="bg1"/>
          </a:solidFill>
          <a:ln>
            <a:solidFill>
              <a:schemeClr val="accent1"/>
            </a:solidFill>
          </a:ln>
        </p:spPr>
        <p:txBody>
          <a:bodyPr wrap="square" rtlCol="0">
            <a:spAutoFit/>
          </a:bodyPr>
          <a:lstStyle/>
          <a:p>
            <a:r>
              <a:rPr lang="en-US" dirty="0"/>
              <a:t>This is where the copyrights declaration will be applied in the access rights policy.</a:t>
            </a:r>
          </a:p>
        </p:txBody>
      </p:sp>
      <p:cxnSp>
        <p:nvCxnSpPr>
          <p:cNvPr id="9" name="Straight Arrow Connector 8">
            <a:extLst>
              <a:ext uri="{FF2B5EF4-FFF2-40B4-BE49-F238E27FC236}">
                <a16:creationId xmlns:a16="http://schemas.microsoft.com/office/drawing/2014/main" id="{1245DC6C-8A08-40B2-A630-E98C004B5842}"/>
              </a:ext>
            </a:extLst>
          </p:cNvPr>
          <p:cNvCxnSpPr/>
          <p:nvPr/>
        </p:nvCxnSpPr>
        <p:spPr>
          <a:xfrm flipH="1">
            <a:off x="3203848" y="3075806"/>
            <a:ext cx="288032" cy="746761"/>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BE205A0-4BCB-4CFD-B95C-9EE08BDA7F3D}"/>
              </a:ext>
            </a:extLst>
          </p:cNvPr>
          <p:cNvCxnSpPr>
            <a:cxnSpLocks/>
          </p:cNvCxnSpPr>
          <p:nvPr/>
        </p:nvCxnSpPr>
        <p:spPr>
          <a:xfrm flipH="1" flipV="1">
            <a:off x="3480160" y="3081172"/>
            <a:ext cx="581416" cy="15414"/>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588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Copyright declarations</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54097"/>
            <a:ext cx="8568952" cy="3789861"/>
          </a:xfrm>
        </p:spPr>
        <p:txBody>
          <a:bodyPr>
            <a:normAutofit/>
          </a:bodyPr>
          <a:lstStyle/>
          <a:p>
            <a:r>
              <a:rPr lang="en-US" dirty="0"/>
              <a:t>Files copyrights1.html – copyrights5.html are accessed at “Configuration &gt; Fulfillment &gt; Copyright Management &gt; Copyright Declaration”</a:t>
            </a:r>
          </a:p>
        </p:txBody>
      </p:sp>
      <p:pic>
        <p:nvPicPr>
          <p:cNvPr id="4" name="Picture 3">
            <a:extLst>
              <a:ext uri="{FF2B5EF4-FFF2-40B4-BE49-F238E27FC236}">
                <a16:creationId xmlns:a16="http://schemas.microsoft.com/office/drawing/2014/main" id="{859AA061-D4E9-4616-8A06-0FB0B8470390}"/>
              </a:ext>
            </a:extLst>
          </p:cNvPr>
          <p:cNvPicPr>
            <a:picLocks noChangeAspect="1"/>
          </p:cNvPicPr>
          <p:nvPr/>
        </p:nvPicPr>
        <p:blipFill>
          <a:blip r:embed="rId2"/>
          <a:stretch>
            <a:fillRect/>
          </a:stretch>
        </p:blipFill>
        <p:spPr>
          <a:xfrm>
            <a:off x="3163453" y="1957401"/>
            <a:ext cx="2808515" cy="2670597"/>
          </a:xfrm>
          <a:prstGeom prst="rect">
            <a:avLst/>
          </a:prstGeom>
          <a:ln>
            <a:solidFill>
              <a:schemeClr val="accent1"/>
            </a:solidFill>
          </a:ln>
        </p:spPr>
      </p:pic>
      <p:sp>
        <p:nvSpPr>
          <p:cNvPr id="6" name="Rectangle 5">
            <a:extLst>
              <a:ext uri="{FF2B5EF4-FFF2-40B4-BE49-F238E27FC236}">
                <a16:creationId xmlns:a16="http://schemas.microsoft.com/office/drawing/2014/main" id="{1960AFCC-089C-4FA0-9A93-8FC6D26125C0}"/>
              </a:ext>
            </a:extLst>
          </p:cNvPr>
          <p:cNvSpPr/>
          <p:nvPr/>
        </p:nvSpPr>
        <p:spPr>
          <a:xfrm>
            <a:off x="3275856" y="2961934"/>
            <a:ext cx="151216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33587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F8AD8D-99FC-4A21-8AEA-F3F51CAB0337}"/>
              </a:ext>
            </a:extLst>
          </p:cNvPr>
          <p:cNvPicPr>
            <a:picLocks noChangeAspect="1"/>
          </p:cNvPicPr>
          <p:nvPr/>
        </p:nvPicPr>
        <p:blipFill>
          <a:blip r:embed="rId2"/>
          <a:stretch>
            <a:fillRect/>
          </a:stretch>
        </p:blipFill>
        <p:spPr>
          <a:xfrm>
            <a:off x="0" y="780456"/>
            <a:ext cx="9144000" cy="3879526"/>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Copyright declarations</a:t>
            </a:r>
          </a:p>
        </p:txBody>
      </p:sp>
      <p:sp>
        <p:nvSpPr>
          <p:cNvPr id="4" name="Rectangle 3">
            <a:extLst>
              <a:ext uri="{FF2B5EF4-FFF2-40B4-BE49-F238E27FC236}">
                <a16:creationId xmlns:a16="http://schemas.microsoft.com/office/drawing/2014/main" id="{6E404140-B48D-41E1-AEB2-829AA190BA3B}"/>
              </a:ext>
            </a:extLst>
          </p:cNvPr>
          <p:cNvSpPr/>
          <p:nvPr/>
        </p:nvSpPr>
        <p:spPr>
          <a:xfrm>
            <a:off x="179512" y="2460918"/>
            <a:ext cx="8640960" cy="13367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EBCF660E-66C8-4FFA-9183-553CA91131B1}"/>
              </a:ext>
            </a:extLst>
          </p:cNvPr>
          <p:cNvCxnSpPr>
            <a:cxnSpLocks/>
          </p:cNvCxnSpPr>
          <p:nvPr/>
        </p:nvCxnSpPr>
        <p:spPr>
          <a:xfrm flipH="1">
            <a:off x="2569680" y="1345873"/>
            <a:ext cx="706177" cy="11150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E2E66F4-3E79-4962-B514-7F72C91524B9}"/>
              </a:ext>
            </a:extLst>
          </p:cNvPr>
          <p:cNvSpPr txBox="1"/>
          <p:nvPr/>
        </p:nvSpPr>
        <p:spPr>
          <a:xfrm>
            <a:off x="2569680" y="699542"/>
            <a:ext cx="2272104" cy="646331"/>
          </a:xfrm>
          <a:prstGeom prst="rect">
            <a:avLst/>
          </a:prstGeom>
          <a:solidFill>
            <a:schemeClr val="bg1"/>
          </a:solidFill>
          <a:ln>
            <a:solidFill>
              <a:schemeClr val="accent1"/>
            </a:solidFill>
          </a:ln>
        </p:spPr>
        <p:txBody>
          <a:bodyPr wrap="square" rtlCol="0">
            <a:spAutoFit/>
          </a:bodyPr>
          <a:lstStyle/>
          <a:p>
            <a:r>
              <a:rPr lang="en-US" dirty="0"/>
              <a:t>Copyright declarations for access rights</a:t>
            </a:r>
          </a:p>
        </p:txBody>
      </p:sp>
      <p:sp>
        <p:nvSpPr>
          <p:cNvPr id="11" name="TextBox 10">
            <a:extLst>
              <a:ext uri="{FF2B5EF4-FFF2-40B4-BE49-F238E27FC236}">
                <a16:creationId xmlns:a16="http://schemas.microsoft.com/office/drawing/2014/main" id="{DAAED662-1E1A-4EB7-915E-70A20878DBDA}"/>
              </a:ext>
            </a:extLst>
          </p:cNvPr>
          <p:cNvSpPr txBox="1"/>
          <p:nvPr/>
        </p:nvSpPr>
        <p:spPr>
          <a:xfrm>
            <a:off x="5220072" y="3931605"/>
            <a:ext cx="2520280" cy="646331"/>
          </a:xfrm>
          <a:prstGeom prst="rect">
            <a:avLst/>
          </a:prstGeom>
          <a:solidFill>
            <a:schemeClr val="bg1"/>
          </a:solidFill>
          <a:ln>
            <a:solidFill>
              <a:schemeClr val="accent1"/>
            </a:solidFill>
          </a:ln>
        </p:spPr>
        <p:txBody>
          <a:bodyPr wrap="square" rtlCol="0">
            <a:spAutoFit/>
          </a:bodyPr>
          <a:lstStyle/>
          <a:p>
            <a:r>
              <a:rPr lang="en-US" dirty="0"/>
              <a:t>We will look at “The YILIS Institute copyright”</a:t>
            </a:r>
          </a:p>
        </p:txBody>
      </p:sp>
      <p:sp>
        <p:nvSpPr>
          <p:cNvPr id="7" name="Rectangle 6">
            <a:extLst>
              <a:ext uri="{FF2B5EF4-FFF2-40B4-BE49-F238E27FC236}">
                <a16:creationId xmlns:a16="http://schemas.microsoft.com/office/drawing/2014/main" id="{89657D07-1716-4CDF-BC2A-093BA10B85E8}"/>
              </a:ext>
            </a:extLst>
          </p:cNvPr>
          <p:cNvSpPr/>
          <p:nvPr/>
        </p:nvSpPr>
        <p:spPr>
          <a:xfrm>
            <a:off x="2987824" y="2745910"/>
            <a:ext cx="15841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83A15DAD-8313-4067-8B32-CCE201794671}"/>
              </a:ext>
            </a:extLst>
          </p:cNvPr>
          <p:cNvCxnSpPr>
            <a:cxnSpLocks/>
          </p:cNvCxnSpPr>
          <p:nvPr/>
        </p:nvCxnSpPr>
        <p:spPr>
          <a:xfrm flipH="1" flipV="1">
            <a:off x="4302217" y="3008255"/>
            <a:ext cx="1133878" cy="9233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011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r>
              <a:rPr lang="en-US" dirty="0"/>
              <a:t>For example, it is possible to define that for a specific digital resource</a:t>
            </a:r>
          </a:p>
          <a:p>
            <a:pPr lvl="1"/>
            <a:r>
              <a:rPr lang="en-US" sz="2400" dirty="0"/>
              <a:t>Only patrons from a specified user group, such as “graduate students” and “faculty” can access the digital object</a:t>
            </a:r>
          </a:p>
          <a:p>
            <a:pPr lvl="1"/>
            <a:r>
              <a:rPr lang="en-US" sz="2400" dirty="0"/>
              <a:t>Only patrons coming from a specific </a:t>
            </a:r>
            <a:r>
              <a:rPr lang="en-US" sz="2400" dirty="0" err="1"/>
              <a:t>ip</a:t>
            </a:r>
            <a:r>
              <a:rPr lang="en-US" sz="2400" dirty="0"/>
              <a:t> address (for example an IP of the university computer system) can access the digital object</a:t>
            </a:r>
          </a:p>
          <a:p>
            <a:pPr lvl="1"/>
            <a:r>
              <a:rPr lang="en-US" sz="2400" dirty="0"/>
              <a:t>Only patrons with specific user IDs can access the digital object</a:t>
            </a:r>
          </a:p>
          <a:p>
            <a:endParaRPr lang="en-US" dirty="0"/>
          </a:p>
        </p:txBody>
      </p:sp>
    </p:spTree>
    <p:extLst>
      <p:ext uri="{BB962C8B-B14F-4D97-AF65-F5344CB8AC3E}">
        <p14:creationId xmlns:p14="http://schemas.microsoft.com/office/powerpoint/2010/main" val="33749502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A4D12D-674B-429E-818A-9031666DA199}"/>
              </a:ext>
            </a:extLst>
          </p:cNvPr>
          <p:cNvPicPr>
            <a:picLocks noChangeAspect="1"/>
          </p:cNvPicPr>
          <p:nvPr/>
        </p:nvPicPr>
        <p:blipFill>
          <a:blip r:embed="rId2"/>
          <a:stretch>
            <a:fillRect/>
          </a:stretch>
        </p:blipFill>
        <p:spPr>
          <a:xfrm>
            <a:off x="0" y="864644"/>
            <a:ext cx="9144000" cy="3414211"/>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Copyright declarations</a:t>
            </a:r>
          </a:p>
        </p:txBody>
      </p:sp>
      <p:sp>
        <p:nvSpPr>
          <p:cNvPr id="7" name="Rectangle 6">
            <a:extLst>
              <a:ext uri="{FF2B5EF4-FFF2-40B4-BE49-F238E27FC236}">
                <a16:creationId xmlns:a16="http://schemas.microsoft.com/office/drawing/2014/main" id="{89657D07-1716-4CDF-BC2A-093BA10B85E8}"/>
              </a:ext>
            </a:extLst>
          </p:cNvPr>
          <p:cNvSpPr/>
          <p:nvPr/>
        </p:nvSpPr>
        <p:spPr>
          <a:xfrm>
            <a:off x="683568" y="2355724"/>
            <a:ext cx="2304256" cy="2160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44896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Copyright declarations</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54097"/>
            <a:ext cx="8568952" cy="3789861"/>
          </a:xfrm>
        </p:spPr>
        <p:txBody>
          <a:bodyPr>
            <a:normAutofit/>
          </a:bodyPr>
          <a:lstStyle/>
          <a:p>
            <a:r>
              <a:rPr lang="en-US" dirty="0"/>
              <a:t>Here is the text we have added for the “content”</a:t>
            </a:r>
          </a:p>
        </p:txBody>
      </p:sp>
      <p:sp>
        <p:nvSpPr>
          <p:cNvPr id="6" name="TextBox 5">
            <a:extLst>
              <a:ext uri="{FF2B5EF4-FFF2-40B4-BE49-F238E27FC236}">
                <a16:creationId xmlns:a16="http://schemas.microsoft.com/office/drawing/2014/main" id="{999892BF-AA6F-429B-BEC9-BFE2D8467DA3}"/>
              </a:ext>
            </a:extLst>
          </p:cNvPr>
          <p:cNvSpPr txBox="1"/>
          <p:nvPr/>
        </p:nvSpPr>
        <p:spPr>
          <a:xfrm>
            <a:off x="271616" y="1203598"/>
            <a:ext cx="8692872" cy="3539430"/>
          </a:xfrm>
          <a:prstGeom prst="rect">
            <a:avLst/>
          </a:prstGeom>
          <a:noFill/>
          <a:ln>
            <a:solidFill>
              <a:schemeClr val="accent1"/>
            </a:solidFill>
          </a:ln>
        </p:spPr>
        <p:txBody>
          <a:bodyPr wrap="square" rtlCol="0">
            <a:spAutoFit/>
          </a:bodyPr>
          <a:lstStyle/>
          <a:p>
            <a:r>
              <a:rPr lang="en-US" sz="1600" dirty="0"/>
              <a:t>&lt;div align="left" style="direction: </a:t>
            </a:r>
            <a:r>
              <a:rPr lang="en-US" sz="1600" dirty="0" err="1"/>
              <a:t>ltr</a:t>
            </a:r>
            <a:r>
              <a:rPr lang="en-US" sz="1600" dirty="0"/>
              <a:t>;"&gt;</a:t>
            </a:r>
          </a:p>
          <a:p>
            <a:r>
              <a:rPr lang="en-US" sz="1600" dirty="0"/>
              <a:t>This content is copyright of the &lt;b&gt;YILIS Institute&lt;/b&gt;.  All rights reserved.</a:t>
            </a:r>
          </a:p>
          <a:p>
            <a:r>
              <a:rPr lang="en-US" sz="1600" dirty="0"/>
              <a:t>Any redistribution or reproduction of part or all of the contents in any form is prohibited other than the following:</a:t>
            </a:r>
          </a:p>
          <a:p>
            <a:r>
              <a:rPr lang="en-US" sz="1600" dirty="0"/>
              <a:t>&lt;p&gt;</a:t>
            </a:r>
          </a:p>
          <a:p>
            <a:r>
              <a:rPr lang="en-US" sz="1600" dirty="0"/>
              <a:t>1. you may print or download to a local hard disk extracts for your personal and non-commercial use only&lt;</a:t>
            </a:r>
            <a:r>
              <a:rPr lang="en-US" sz="1600" dirty="0" err="1"/>
              <a:t>br</a:t>
            </a:r>
            <a:r>
              <a:rPr lang="en-US" sz="1600" dirty="0"/>
              <a:t>&gt;</a:t>
            </a:r>
          </a:p>
          <a:p>
            <a:r>
              <a:rPr lang="en-US" sz="1600" dirty="0"/>
              <a:t>2. you may copy the content to individual third parties for their personal use, but only if you acknowledge the website as the source of the material</a:t>
            </a:r>
          </a:p>
          <a:p>
            <a:r>
              <a:rPr lang="en-US" sz="1600" dirty="0"/>
              <a:t>&lt;p&gt;</a:t>
            </a:r>
          </a:p>
          <a:p>
            <a:r>
              <a:rPr lang="en-US" sz="1600" dirty="0"/>
              <a:t>You may not, except with our express written permission, distribute or commercially exploit the content. Nor may you transmit it or store it in any other website or other form of electronic retrieval system.</a:t>
            </a:r>
          </a:p>
          <a:p>
            <a:r>
              <a:rPr lang="en-US" sz="1600" dirty="0"/>
              <a:t>&lt;/div&gt;</a:t>
            </a:r>
          </a:p>
        </p:txBody>
      </p:sp>
    </p:spTree>
    <p:extLst>
      <p:ext uri="{BB962C8B-B14F-4D97-AF65-F5344CB8AC3E}">
        <p14:creationId xmlns:p14="http://schemas.microsoft.com/office/powerpoint/2010/main" val="22274562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Copyright declarations</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1273396"/>
            <a:ext cx="8568952" cy="794298"/>
          </a:xfrm>
        </p:spPr>
        <p:txBody>
          <a:bodyPr>
            <a:normAutofit lnSpcReduction="10000"/>
          </a:bodyPr>
          <a:lstStyle/>
          <a:p>
            <a:r>
              <a:rPr lang="en-US" dirty="0"/>
              <a:t>Now we will attribute this copyright declaration to the access rights policy “Accessible only to logged in user”</a:t>
            </a:r>
          </a:p>
        </p:txBody>
      </p:sp>
      <p:pic>
        <p:nvPicPr>
          <p:cNvPr id="3" name="Picture 2">
            <a:extLst>
              <a:ext uri="{FF2B5EF4-FFF2-40B4-BE49-F238E27FC236}">
                <a16:creationId xmlns:a16="http://schemas.microsoft.com/office/drawing/2014/main" id="{302D5AF6-3A51-47DC-A7DC-93D1BC016E82}"/>
              </a:ext>
            </a:extLst>
          </p:cNvPr>
          <p:cNvPicPr>
            <a:picLocks noChangeAspect="1"/>
          </p:cNvPicPr>
          <p:nvPr/>
        </p:nvPicPr>
        <p:blipFill>
          <a:blip r:embed="rId2"/>
          <a:stretch>
            <a:fillRect/>
          </a:stretch>
        </p:blipFill>
        <p:spPr>
          <a:xfrm>
            <a:off x="0" y="2096467"/>
            <a:ext cx="9144000" cy="2491507"/>
          </a:xfrm>
          <a:prstGeom prst="rect">
            <a:avLst/>
          </a:prstGeom>
          <a:ln>
            <a:solidFill>
              <a:schemeClr val="accent1"/>
            </a:solidFill>
          </a:ln>
        </p:spPr>
      </p:pic>
      <p:sp>
        <p:nvSpPr>
          <p:cNvPr id="4" name="Rectangle 3">
            <a:extLst>
              <a:ext uri="{FF2B5EF4-FFF2-40B4-BE49-F238E27FC236}">
                <a16:creationId xmlns:a16="http://schemas.microsoft.com/office/drawing/2014/main" id="{06EDE745-396A-4C0A-8F2B-938FEA787ED0}"/>
              </a:ext>
            </a:extLst>
          </p:cNvPr>
          <p:cNvSpPr/>
          <p:nvPr/>
        </p:nvSpPr>
        <p:spPr>
          <a:xfrm>
            <a:off x="683568" y="3651870"/>
            <a:ext cx="216024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DE9A04C-F0E6-40ED-903A-80EAE7D10470}"/>
              </a:ext>
            </a:extLst>
          </p:cNvPr>
          <p:cNvSpPr txBox="1"/>
          <p:nvPr/>
        </p:nvSpPr>
        <p:spPr>
          <a:xfrm>
            <a:off x="6356926" y="3436716"/>
            <a:ext cx="2520280" cy="646331"/>
          </a:xfrm>
          <a:prstGeom prst="rect">
            <a:avLst/>
          </a:prstGeom>
          <a:solidFill>
            <a:schemeClr val="bg1"/>
          </a:solidFill>
          <a:ln>
            <a:solidFill>
              <a:schemeClr val="accent1"/>
            </a:solidFill>
          </a:ln>
        </p:spPr>
        <p:txBody>
          <a:bodyPr wrap="square" rtlCol="0">
            <a:spAutoFit/>
          </a:bodyPr>
          <a:lstStyle/>
          <a:p>
            <a:r>
              <a:rPr lang="en-US" dirty="0"/>
              <a:t>We did not check “Obtrusive Copyrights”</a:t>
            </a:r>
          </a:p>
        </p:txBody>
      </p:sp>
      <p:cxnSp>
        <p:nvCxnSpPr>
          <p:cNvPr id="8" name="Straight Arrow Connector 7">
            <a:extLst>
              <a:ext uri="{FF2B5EF4-FFF2-40B4-BE49-F238E27FC236}">
                <a16:creationId xmlns:a16="http://schemas.microsoft.com/office/drawing/2014/main" id="{B7F690D9-F7D2-45C8-9713-1A464FCCF4FB}"/>
              </a:ext>
            </a:extLst>
          </p:cNvPr>
          <p:cNvCxnSpPr>
            <a:cxnSpLocks/>
          </p:cNvCxnSpPr>
          <p:nvPr/>
        </p:nvCxnSpPr>
        <p:spPr>
          <a:xfrm flipH="1">
            <a:off x="5940153" y="3795886"/>
            <a:ext cx="380135"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BD16709-641C-4B77-BFF9-576EF8C7494F}"/>
              </a:ext>
            </a:extLst>
          </p:cNvPr>
          <p:cNvSpPr txBox="1"/>
          <p:nvPr/>
        </p:nvSpPr>
        <p:spPr>
          <a:xfrm>
            <a:off x="4307163" y="2409353"/>
            <a:ext cx="2520280" cy="646331"/>
          </a:xfrm>
          <a:prstGeom prst="rect">
            <a:avLst/>
          </a:prstGeom>
          <a:solidFill>
            <a:schemeClr val="bg1"/>
          </a:solidFill>
          <a:ln>
            <a:solidFill>
              <a:schemeClr val="accent1"/>
            </a:solidFill>
          </a:ln>
        </p:spPr>
        <p:txBody>
          <a:bodyPr wrap="square" rtlCol="0">
            <a:spAutoFit/>
          </a:bodyPr>
          <a:lstStyle/>
          <a:p>
            <a:r>
              <a:rPr lang="en-US" dirty="0"/>
              <a:t>Added the copyrights declaration here</a:t>
            </a:r>
          </a:p>
        </p:txBody>
      </p:sp>
      <p:cxnSp>
        <p:nvCxnSpPr>
          <p:cNvPr id="14" name="Straight Arrow Connector 13">
            <a:extLst>
              <a:ext uri="{FF2B5EF4-FFF2-40B4-BE49-F238E27FC236}">
                <a16:creationId xmlns:a16="http://schemas.microsoft.com/office/drawing/2014/main" id="{D2B41A24-A428-4E85-9DDC-E1944769D9E4}"/>
              </a:ext>
            </a:extLst>
          </p:cNvPr>
          <p:cNvCxnSpPr>
            <a:cxnSpLocks/>
          </p:cNvCxnSpPr>
          <p:nvPr/>
        </p:nvCxnSpPr>
        <p:spPr>
          <a:xfrm flipH="1">
            <a:off x="2843808" y="2931790"/>
            <a:ext cx="1458410" cy="8280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F7CAA35-4611-408E-9BF3-1315D6AA4876}"/>
              </a:ext>
            </a:extLst>
          </p:cNvPr>
          <p:cNvSpPr txBox="1"/>
          <p:nvPr/>
        </p:nvSpPr>
        <p:spPr>
          <a:xfrm>
            <a:off x="2843808" y="646479"/>
            <a:ext cx="3096345" cy="369332"/>
          </a:xfrm>
          <a:prstGeom prst="rect">
            <a:avLst/>
          </a:prstGeom>
          <a:solidFill>
            <a:srgbClr val="FFFF00"/>
          </a:solidFill>
          <a:ln>
            <a:solidFill>
              <a:schemeClr val="tx1"/>
            </a:solidFill>
          </a:ln>
        </p:spPr>
        <p:txBody>
          <a:bodyPr wrap="square" rtlCol="0">
            <a:spAutoFit/>
          </a:bodyPr>
          <a:lstStyle/>
          <a:p>
            <a:pPr algn="ctr"/>
            <a:r>
              <a:rPr lang="en-US" dirty="0"/>
              <a:t>First Example</a:t>
            </a:r>
          </a:p>
        </p:txBody>
      </p:sp>
    </p:spTree>
    <p:extLst>
      <p:ext uri="{BB962C8B-B14F-4D97-AF65-F5344CB8AC3E}">
        <p14:creationId xmlns:p14="http://schemas.microsoft.com/office/powerpoint/2010/main" val="42943858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CB2001-1D71-4D19-85E3-CFB419A349BB}"/>
              </a:ext>
            </a:extLst>
          </p:cNvPr>
          <p:cNvPicPr>
            <a:picLocks noChangeAspect="1"/>
          </p:cNvPicPr>
          <p:nvPr/>
        </p:nvPicPr>
        <p:blipFill>
          <a:blip r:embed="rId2"/>
          <a:stretch>
            <a:fillRect/>
          </a:stretch>
        </p:blipFill>
        <p:spPr>
          <a:xfrm>
            <a:off x="976312" y="2226005"/>
            <a:ext cx="7191375" cy="16668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Copyright declarations</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1374177"/>
            <a:ext cx="8568952" cy="477493"/>
          </a:xfrm>
        </p:spPr>
        <p:txBody>
          <a:bodyPr>
            <a:normAutofit/>
          </a:bodyPr>
          <a:lstStyle/>
          <a:p>
            <a:r>
              <a:rPr lang="en-US" dirty="0"/>
              <a:t>Now when a user accesses a digital object using this policy …</a:t>
            </a:r>
          </a:p>
        </p:txBody>
      </p:sp>
      <p:sp>
        <p:nvSpPr>
          <p:cNvPr id="6" name="TextBox 5">
            <a:extLst>
              <a:ext uri="{FF2B5EF4-FFF2-40B4-BE49-F238E27FC236}">
                <a16:creationId xmlns:a16="http://schemas.microsoft.com/office/drawing/2014/main" id="{EACE7C43-EA1D-49DD-94EA-8B44E732389B}"/>
              </a:ext>
            </a:extLst>
          </p:cNvPr>
          <p:cNvSpPr txBox="1"/>
          <p:nvPr/>
        </p:nvSpPr>
        <p:spPr>
          <a:xfrm>
            <a:off x="4841784" y="4157667"/>
            <a:ext cx="3004240" cy="646331"/>
          </a:xfrm>
          <a:prstGeom prst="rect">
            <a:avLst/>
          </a:prstGeom>
          <a:solidFill>
            <a:schemeClr val="bg1"/>
          </a:solidFill>
          <a:ln>
            <a:solidFill>
              <a:schemeClr val="tx1"/>
            </a:solidFill>
          </a:ln>
        </p:spPr>
        <p:txBody>
          <a:bodyPr wrap="square" rtlCol="0">
            <a:spAutoFit/>
          </a:bodyPr>
          <a:lstStyle/>
          <a:p>
            <a:r>
              <a:rPr lang="en-US" dirty="0"/>
              <a:t>It is evident that there is a copyright</a:t>
            </a:r>
          </a:p>
        </p:txBody>
      </p:sp>
      <p:cxnSp>
        <p:nvCxnSpPr>
          <p:cNvPr id="8" name="Straight Arrow Connector 7">
            <a:extLst>
              <a:ext uri="{FF2B5EF4-FFF2-40B4-BE49-F238E27FC236}">
                <a16:creationId xmlns:a16="http://schemas.microsoft.com/office/drawing/2014/main" id="{1F1DB27B-5E11-45DE-BF18-7702BD8C7B5E}"/>
              </a:ext>
            </a:extLst>
          </p:cNvPr>
          <p:cNvCxnSpPr>
            <a:cxnSpLocks/>
            <a:stCxn id="6" idx="1"/>
          </p:cNvCxnSpPr>
          <p:nvPr/>
        </p:nvCxnSpPr>
        <p:spPr>
          <a:xfrm flipH="1" flipV="1">
            <a:off x="1979712" y="3688695"/>
            <a:ext cx="2862072" cy="792138"/>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EC2FF05-B362-4251-8E69-A01A95E16E05}"/>
              </a:ext>
            </a:extLst>
          </p:cNvPr>
          <p:cNvSpPr txBox="1"/>
          <p:nvPr/>
        </p:nvSpPr>
        <p:spPr>
          <a:xfrm>
            <a:off x="2843808" y="646479"/>
            <a:ext cx="3096345" cy="369332"/>
          </a:xfrm>
          <a:prstGeom prst="rect">
            <a:avLst/>
          </a:prstGeom>
          <a:solidFill>
            <a:srgbClr val="FFFF00"/>
          </a:solidFill>
          <a:ln>
            <a:solidFill>
              <a:schemeClr val="tx1"/>
            </a:solidFill>
          </a:ln>
        </p:spPr>
        <p:txBody>
          <a:bodyPr wrap="square" rtlCol="0">
            <a:spAutoFit/>
          </a:bodyPr>
          <a:lstStyle/>
          <a:p>
            <a:pPr algn="ctr"/>
            <a:r>
              <a:rPr lang="en-US" dirty="0"/>
              <a:t>First Example</a:t>
            </a:r>
          </a:p>
        </p:txBody>
      </p:sp>
    </p:spTree>
    <p:extLst>
      <p:ext uri="{BB962C8B-B14F-4D97-AF65-F5344CB8AC3E}">
        <p14:creationId xmlns:p14="http://schemas.microsoft.com/office/powerpoint/2010/main" val="37256329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4C6880-81C2-45CB-9016-FA04C60ABEDE}"/>
              </a:ext>
            </a:extLst>
          </p:cNvPr>
          <p:cNvPicPr>
            <a:picLocks noChangeAspect="1"/>
          </p:cNvPicPr>
          <p:nvPr/>
        </p:nvPicPr>
        <p:blipFill>
          <a:blip r:embed="rId2"/>
          <a:stretch>
            <a:fillRect/>
          </a:stretch>
        </p:blipFill>
        <p:spPr>
          <a:xfrm>
            <a:off x="0" y="843558"/>
            <a:ext cx="9144000" cy="375369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Copyright declarations</a:t>
            </a:r>
          </a:p>
        </p:txBody>
      </p:sp>
      <p:sp>
        <p:nvSpPr>
          <p:cNvPr id="6" name="TextBox 5">
            <a:extLst>
              <a:ext uri="{FF2B5EF4-FFF2-40B4-BE49-F238E27FC236}">
                <a16:creationId xmlns:a16="http://schemas.microsoft.com/office/drawing/2014/main" id="{EACE7C43-EA1D-49DD-94EA-8B44E732389B}"/>
              </a:ext>
            </a:extLst>
          </p:cNvPr>
          <p:cNvSpPr txBox="1"/>
          <p:nvPr/>
        </p:nvSpPr>
        <p:spPr>
          <a:xfrm>
            <a:off x="4572000" y="1228068"/>
            <a:ext cx="2428176" cy="646331"/>
          </a:xfrm>
          <a:prstGeom prst="rect">
            <a:avLst/>
          </a:prstGeom>
          <a:solidFill>
            <a:schemeClr val="bg1"/>
          </a:solidFill>
          <a:ln>
            <a:solidFill>
              <a:schemeClr val="tx1"/>
            </a:solidFill>
          </a:ln>
        </p:spPr>
        <p:txBody>
          <a:bodyPr wrap="square" rtlCol="0">
            <a:spAutoFit/>
          </a:bodyPr>
          <a:lstStyle/>
          <a:p>
            <a:r>
              <a:rPr lang="en-US" dirty="0"/>
              <a:t>The viewer includes a link to the copyright</a:t>
            </a:r>
          </a:p>
        </p:txBody>
      </p:sp>
      <p:cxnSp>
        <p:nvCxnSpPr>
          <p:cNvPr id="8" name="Straight Arrow Connector 7">
            <a:extLst>
              <a:ext uri="{FF2B5EF4-FFF2-40B4-BE49-F238E27FC236}">
                <a16:creationId xmlns:a16="http://schemas.microsoft.com/office/drawing/2014/main" id="{1F1DB27B-5E11-45DE-BF18-7702BD8C7B5E}"/>
              </a:ext>
            </a:extLst>
          </p:cNvPr>
          <p:cNvCxnSpPr>
            <a:cxnSpLocks/>
          </p:cNvCxnSpPr>
          <p:nvPr/>
        </p:nvCxnSpPr>
        <p:spPr>
          <a:xfrm>
            <a:off x="7000176" y="1471534"/>
            <a:ext cx="1316240" cy="0"/>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6C0BEFD-1FAC-42EB-828F-0346A1DBF2F5}"/>
              </a:ext>
            </a:extLst>
          </p:cNvPr>
          <p:cNvSpPr txBox="1"/>
          <p:nvPr/>
        </p:nvSpPr>
        <p:spPr>
          <a:xfrm>
            <a:off x="2843808" y="646479"/>
            <a:ext cx="3096345" cy="369332"/>
          </a:xfrm>
          <a:prstGeom prst="rect">
            <a:avLst/>
          </a:prstGeom>
          <a:solidFill>
            <a:srgbClr val="FFFF00"/>
          </a:solidFill>
          <a:ln>
            <a:solidFill>
              <a:schemeClr val="tx1"/>
            </a:solidFill>
          </a:ln>
        </p:spPr>
        <p:txBody>
          <a:bodyPr wrap="square" rtlCol="0">
            <a:spAutoFit/>
          </a:bodyPr>
          <a:lstStyle/>
          <a:p>
            <a:pPr algn="ctr"/>
            <a:r>
              <a:rPr lang="en-US" dirty="0"/>
              <a:t>First Example</a:t>
            </a:r>
          </a:p>
        </p:txBody>
      </p:sp>
    </p:spTree>
    <p:extLst>
      <p:ext uri="{BB962C8B-B14F-4D97-AF65-F5344CB8AC3E}">
        <p14:creationId xmlns:p14="http://schemas.microsoft.com/office/powerpoint/2010/main" val="10916636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Copyright declarations</a:t>
            </a:r>
          </a:p>
        </p:txBody>
      </p:sp>
      <p:pic>
        <p:nvPicPr>
          <p:cNvPr id="3" name="Picture 2">
            <a:extLst>
              <a:ext uri="{FF2B5EF4-FFF2-40B4-BE49-F238E27FC236}">
                <a16:creationId xmlns:a16="http://schemas.microsoft.com/office/drawing/2014/main" id="{39374B2C-99F8-4986-BBE8-F83B638BDD52}"/>
              </a:ext>
            </a:extLst>
          </p:cNvPr>
          <p:cNvPicPr>
            <a:picLocks noChangeAspect="1"/>
          </p:cNvPicPr>
          <p:nvPr/>
        </p:nvPicPr>
        <p:blipFill>
          <a:blip r:embed="rId2"/>
          <a:stretch>
            <a:fillRect/>
          </a:stretch>
        </p:blipFill>
        <p:spPr>
          <a:xfrm>
            <a:off x="1352244" y="1201927"/>
            <a:ext cx="6372200" cy="3557039"/>
          </a:xfrm>
          <a:prstGeom prst="rect">
            <a:avLst/>
          </a:prstGeom>
          <a:ln>
            <a:solidFill>
              <a:schemeClr val="accent1"/>
            </a:solidFill>
          </a:ln>
        </p:spPr>
      </p:pic>
      <p:sp>
        <p:nvSpPr>
          <p:cNvPr id="9" name="Content Placeholder 5">
            <a:extLst>
              <a:ext uri="{FF2B5EF4-FFF2-40B4-BE49-F238E27FC236}">
                <a16:creationId xmlns:a16="http://schemas.microsoft.com/office/drawing/2014/main" id="{506BBDA3-AA6F-49E8-90A3-5059A5A2C149}"/>
              </a:ext>
            </a:extLst>
          </p:cNvPr>
          <p:cNvSpPr>
            <a:spLocks noGrp="1"/>
          </p:cNvSpPr>
          <p:nvPr>
            <p:ph idx="1"/>
          </p:nvPr>
        </p:nvSpPr>
        <p:spPr>
          <a:xfrm>
            <a:off x="1981382" y="2139701"/>
            <a:ext cx="2662626" cy="576065"/>
          </a:xfrm>
          <a:solidFill>
            <a:schemeClr val="bg1"/>
          </a:solidFill>
          <a:ln>
            <a:solidFill>
              <a:schemeClr val="tx1"/>
            </a:solidFill>
          </a:ln>
        </p:spPr>
        <p:txBody>
          <a:bodyPr>
            <a:normAutofit fontScale="92500" lnSpcReduction="10000"/>
          </a:bodyPr>
          <a:lstStyle/>
          <a:p>
            <a:pPr marL="0" indent="0">
              <a:buNone/>
            </a:pPr>
            <a:r>
              <a:rPr lang="en-US" sz="1800" dirty="0"/>
              <a:t>The copyright appears after clicking the link</a:t>
            </a:r>
          </a:p>
        </p:txBody>
      </p:sp>
      <p:sp>
        <p:nvSpPr>
          <p:cNvPr id="10" name="TextBox 9">
            <a:extLst>
              <a:ext uri="{FF2B5EF4-FFF2-40B4-BE49-F238E27FC236}">
                <a16:creationId xmlns:a16="http://schemas.microsoft.com/office/drawing/2014/main" id="{4493B013-BA92-4107-A2C9-4A7326DCBAE3}"/>
              </a:ext>
            </a:extLst>
          </p:cNvPr>
          <p:cNvSpPr txBox="1"/>
          <p:nvPr/>
        </p:nvSpPr>
        <p:spPr>
          <a:xfrm>
            <a:off x="2843808" y="646479"/>
            <a:ext cx="3096345" cy="369332"/>
          </a:xfrm>
          <a:prstGeom prst="rect">
            <a:avLst/>
          </a:prstGeom>
          <a:solidFill>
            <a:srgbClr val="FFFF00"/>
          </a:solidFill>
          <a:ln>
            <a:solidFill>
              <a:schemeClr val="tx1"/>
            </a:solidFill>
          </a:ln>
        </p:spPr>
        <p:txBody>
          <a:bodyPr wrap="square" rtlCol="0">
            <a:spAutoFit/>
          </a:bodyPr>
          <a:lstStyle/>
          <a:p>
            <a:pPr algn="ctr"/>
            <a:r>
              <a:rPr lang="en-US" dirty="0"/>
              <a:t>First Example</a:t>
            </a:r>
          </a:p>
        </p:txBody>
      </p:sp>
    </p:spTree>
    <p:extLst>
      <p:ext uri="{BB962C8B-B14F-4D97-AF65-F5344CB8AC3E}">
        <p14:creationId xmlns:p14="http://schemas.microsoft.com/office/powerpoint/2010/main" val="36528056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2BB0FF-BE9F-48A9-ADC3-562B324D0D7A}"/>
              </a:ext>
            </a:extLst>
          </p:cNvPr>
          <p:cNvPicPr>
            <a:picLocks noChangeAspect="1"/>
          </p:cNvPicPr>
          <p:nvPr/>
        </p:nvPicPr>
        <p:blipFill>
          <a:blip r:embed="rId2"/>
          <a:stretch>
            <a:fillRect/>
          </a:stretch>
        </p:blipFill>
        <p:spPr>
          <a:xfrm>
            <a:off x="0" y="2317652"/>
            <a:ext cx="9144000" cy="2422478"/>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Copyright declarations</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1158154"/>
            <a:ext cx="8568952" cy="1341588"/>
          </a:xfrm>
        </p:spPr>
        <p:txBody>
          <a:bodyPr>
            <a:normAutofit/>
          </a:bodyPr>
          <a:lstStyle/>
          <a:p>
            <a:r>
              <a:rPr lang="en-US" dirty="0"/>
              <a:t>Now we will still use “The YILIS Institute copyright” in the access rights policy “Accessible only to logged in user”, and we will also check “Obtrusive Copyrights”</a:t>
            </a:r>
          </a:p>
        </p:txBody>
      </p:sp>
      <p:sp>
        <p:nvSpPr>
          <p:cNvPr id="4" name="Rectangle 3">
            <a:extLst>
              <a:ext uri="{FF2B5EF4-FFF2-40B4-BE49-F238E27FC236}">
                <a16:creationId xmlns:a16="http://schemas.microsoft.com/office/drawing/2014/main" id="{06EDE745-396A-4C0A-8F2B-938FEA787ED0}"/>
              </a:ext>
            </a:extLst>
          </p:cNvPr>
          <p:cNvSpPr/>
          <p:nvPr/>
        </p:nvSpPr>
        <p:spPr>
          <a:xfrm>
            <a:off x="774000" y="3591582"/>
            <a:ext cx="216024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DE9A04C-F0E6-40ED-903A-80EAE7D10470}"/>
              </a:ext>
            </a:extLst>
          </p:cNvPr>
          <p:cNvSpPr txBox="1"/>
          <p:nvPr/>
        </p:nvSpPr>
        <p:spPr>
          <a:xfrm>
            <a:off x="6084168" y="3053083"/>
            <a:ext cx="2520280" cy="646331"/>
          </a:xfrm>
          <a:prstGeom prst="rect">
            <a:avLst/>
          </a:prstGeom>
          <a:solidFill>
            <a:schemeClr val="bg1"/>
          </a:solidFill>
          <a:ln>
            <a:solidFill>
              <a:schemeClr val="accent1"/>
            </a:solidFill>
          </a:ln>
        </p:spPr>
        <p:txBody>
          <a:bodyPr wrap="square" rtlCol="0">
            <a:spAutoFit/>
          </a:bodyPr>
          <a:lstStyle/>
          <a:p>
            <a:r>
              <a:rPr lang="en-US" dirty="0"/>
              <a:t>We do check “Obtrusive Copyrights”</a:t>
            </a:r>
          </a:p>
        </p:txBody>
      </p:sp>
      <p:cxnSp>
        <p:nvCxnSpPr>
          <p:cNvPr id="8" name="Straight Arrow Connector 7">
            <a:extLst>
              <a:ext uri="{FF2B5EF4-FFF2-40B4-BE49-F238E27FC236}">
                <a16:creationId xmlns:a16="http://schemas.microsoft.com/office/drawing/2014/main" id="{B7F690D9-F7D2-45C8-9713-1A464FCCF4FB}"/>
              </a:ext>
            </a:extLst>
          </p:cNvPr>
          <p:cNvCxnSpPr>
            <a:cxnSpLocks/>
          </p:cNvCxnSpPr>
          <p:nvPr/>
        </p:nvCxnSpPr>
        <p:spPr>
          <a:xfrm flipH="1">
            <a:off x="5940153" y="3983480"/>
            <a:ext cx="43204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FA48981-58FE-476A-A2F3-8814975162DA}"/>
              </a:ext>
            </a:extLst>
          </p:cNvPr>
          <p:cNvCxnSpPr>
            <a:cxnSpLocks/>
          </p:cNvCxnSpPr>
          <p:nvPr/>
        </p:nvCxnSpPr>
        <p:spPr>
          <a:xfrm flipH="1">
            <a:off x="6372200" y="3699414"/>
            <a:ext cx="288032" cy="284066"/>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2784765-4906-43B4-A9F3-54EE906F9597}"/>
              </a:ext>
            </a:extLst>
          </p:cNvPr>
          <p:cNvSpPr txBox="1"/>
          <p:nvPr/>
        </p:nvSpPr>
        <p:spPr>
          <a:xfrm>
            <a:off x="2843808" y="646479"/>
            <a:ext cx="3096345" cy="369332"/>
          </a:xfrm>
          <a:prstGeom prst="rect">
            <a:avLst/>
          </a:prstGeom>
          <a:solidFill>
            <a:srgbClr val="FFFF00"/>
          </a:solidFill>
          <a:ln>
            <a:solidFill>
              <a:schemeClr val="tx1"/>
            </a:solidFill>
          </a:ln>
        </p:spPr>
        <p:txBody>
          <a:bodyPr wrap="square" rtlCol="0">
            <a:spAutoFit/>
          </a:bodyPr>
          <a:lstStyle/>
          <a:p>
            <a:pPr algn="ctr"/>
            <a:r>
              <a:rPr lang="en-US" dirty="0"/>
              <a:t>Second Example</a:t>
            </a:r>
          </a:p>
        </p:txBody>
      </p:sp>
    </p:spTree>
    <p:extLst>
      <p:ext uri="{BB962C8B-B14F-4D97-AF65-F5344CB8AC3E}">
        <p14:creationId xmlns:p14="http://schemas.microsoft.com/office/powerpoint/2010/main" val="32109577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CB2001-1D71-4D19-85E3-CFB419A349BB}"/>
              </a:ext>
            </a:extLst>
          </p:cNvPr>
          <p:cNvPicPr>
            <a:picLocks noChangeAspect="1"/>
          </p:cNvPicPr>
          <p:nvPr/>
        </p:nvPicPr>
        <p:blipFill>
          <a:blip r:embed="rId2"/>
          <a:stretch>
            <a:fillRect/>
          </a:stretch>
        </p:blipFill>
        <p:spPr>
          <a:xfrm>
            <a:off x="976312" y="2226428"/>
            <a:ext cx="7191375" cy="16668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Copyright declarations</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1563638"/>
            <a:ext cx="8568952" cy="488116"/>
          </a:xfrm>
        </p:spPr>
        <p:txBody>
          <a:bodyPr>
            <a:normAutofit/>
          </a:bodyPr>
          <a:lstStyle/>
          <a:p>
            <a:r>
              <a:rPr lang="en-US" dirty="0"/>
              <a:t>Now when a user accesses a digital object using this policy …</a:t>
            </a:r>
          </a:p>
        </p:txBody>
      </p:sp>
      <p:sp>
        <p:nvSpPr>
          <p:cNvPr id="6" name="TextBox 5">
            <a:extLst>
              <a:ext uri="{FF2B5EF4-FFF2-40B4-BE49-F238E27FC236}">
                <a16:creationId xmlns:a16="http://schemas.microsoft.com/office/drawing/2014/main" id="{EACE7C43-EA1D-49DD-94EA-8B44E732389B}"/>
              </a:ext>
            </a:extLst>
          </p:cNvPr>
          <p:cNvSpPr txBox="1"/>
          <p:nvPr/>
        </p:nvSpPr>
        <p:spPr>
          <a:xfrm>
            <a:off x="4841784" y="4158090"/>
            <a:ext cx="3004240" cy="646331"/>
          </a:xfrm>
          <a:prstGeom prst="rect">
            <a:avLst/>
          </a:prstGeom>
          <a:solidFill>
            <a:schemeClr val="bg1"/>
          </a:solidFill>
          <a:ln>
            <a:solidFill>
              <a:schemeClr val="tx1"/>
            </a:solidFill>
          </a:ln>
        </p:spPr>
        <p:txBody>
          <a:bodyPr wrap="square" rtlCol="0">
            <a:spAutoFit/>
          </a:bodyPr>
          <a:lstStyle/>
          <a:p>
            <a:r>
              <a:rPr lang="en-US" dirty="0"/>
              <a:t>It is evident that there is a copyright.</a:t>
            </a:r>
          </a:p>
        </p:txBody>
      </p:sp>
      <p:cxnSp>
        <p:nvCxnSpPr>
          <p:cNvPr id="8" name="Straight Arrow Connector 7">
            <a:extLst>
              <a:ext uri="{FF2B5EF4-FFF2-40B4-BE49-F238E27FC236}">
                <a16:creationId xmlns:a16="http://schemas.microsoft.com/office/drawing/2014/main" id="{1F1DB27B-5E11-45DE-BF18-7702BD8C7B5E}"/>
              </a:ext>
            </a:extLst>
          </p:cNvPr>
          <p:cNvCxnSpPr>
            <a:cxnSpLocks/>
            <a:stCxn id="6" idx="1"/>
          </p:cNvCxnSpPr>
          <p:nvPr/>
        </p:nvCxnSpPr>
        <p:spPr>
          <a:xfrm flipH="1" flipV="1">
            <a:off x="1979712" y="3689118"/>
            <a:ext cx="2862072" cy="792138"/>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75D3DE8-2A72-49A6-9106-A44043520A14}"/>
              </a:ext>
            </a:extLst>
          </p:cNvPr>
          <p:cNvSpPr txBox="1"/>
          <p:nvPr/>
        </p:nvSpPr>
        <p:spPr>
          <a:xfrm>
            <a:off x="2843808" y="646479"/>
            <a:ext cx="3096345" cy="369332"/>
          </a:xfrm>
          <a:prstGeom prst="rect">
            <a:avLst/>
          </a:prstGeom>
          <a:solidFill>
            <a:srgbClr val="FFFF00"/>
          </a:solidFill>
          <a:ln>
            <a:solidFill>
              <a:schemeClr val="tx1"/>
            </a:solidFill>
          </a:ln>
        </p:spPr>
        <p:txBody>
          <a:bodyPr wrap="square" rtlCol="0">
            <a:spAutoFit/>
          </a:bodyPr>
          <a:lstStyle/>
          <a:p>
            <a:pPr algn="ctr"/>
            <a:r>
              <a:rPr lang="en-US" dirty="0"/>
              <a:t>Second Example</a:t>
            </a:r>
          </a:p>
        </p:txBody>
      </p:sp>
    </p:spTree>
    <p:extLst>
      <p:ext uri="{BB962C8B-B14F-4D97-AF65-F5344CB8AC3E}">
        <p14:creationId xmlns:p14="http://schemas.microsoft.com/office/powerpoint/2010/main" val="18836494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A53B64-0AEB-452D-9C1A-CA06B69CBA04}"/>
              </a:ext>
            </a:extLst>
          </p:cNvPr>
          <p:cNvPicPr>
            <a:picLocks noChangeAspect="1"/>
          </p:cNvPicPr>
          <p:nvPr/>
        </p:nvPicPr>
        <p:blipFill>
          <a:blip r:embed="rId2"/>
          <a:stretch>
            <a:fillRect/>
          </a:stretch>
        </p:blipFill>
        <p:spPr>
          <a:xfrm>
            <a:off x="850987" y="759105"/>
            <a:ext cx="7442026" cy="4052934"/>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Copyright declarations</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1302169"/>
            <a:ext cx="4084360" cy="981549"/>
          </a:xfrm>
          <a:solidFill>
            <a:schemeClr val="bg1"/>
          </a:solidFill>
          <a:ln>
            <a:solidFill>
              <a:schemeClr val="accent1"/>
            </a:solidFill>
          </a:ln>
        </p:spPr>
        <p:txBody>
          <a:bodyPr>
            <a:normAutofit fontScale="92500" lnSpcReduction="20000"/>
          </a:bodyPr>
          <a:lstStyle/>
          <a:p>
            <a:pPr marL="0" indent="0">
              <a:buNone/>
            </a:pPr>
            <a:r>
              <a:rPr lang="en-US" dirty="0"/>
              <a:t>The user immediately views the copyright and must click “close” to view the object.</a:t>
            </a:r>
          </a:p>
        </p:txBody>
      </p:sp>
      <p:sp>
        <p:nvSpPr>
          <p:cNvPr id="9" name="TextBox 8">
            <a:extLst>
              <a:ext uri="{FF2B5EF4-FFF2-40B4-BE49-F238E27FC236}">
                <a16:creationId xmlns:a16="http://schemas.microsoft.com/office/drawing/2014/main" id="{3C77C628-4CD0-4D2A-A076-FB2B86406E02}"/>
              </a:ext>
            </a:extLst>
          </p:cNvPr>
          <p:cNvSpPr txBox="1"/>
          <p:nvPr/>
        </p:nvSpPr>
        <p:spPr>
          <a:xfrm>
            <a:off x="2843808" y="646479"/>
            <a:ext cx="3096345" cy="369332"/>
          </a:xfrm>
          <a:prstGeom prst="rect">
            <a:avLst/>
          </a:prstGeom>
          <a:solidFill>
            <a:srgbClr val="FFFF00"/>
          </a:solidFill>
          <a:ln>
            <a:solidFill>
              <a:schemeClr val="tx1"/>
            </a:solidFill>
          </a:ln>
        </p:spPr>
        <p:txBody>
          <a:bodyPr wrap="square" rtlCol="0">
            <a:spAutoFit/>
          </a:bodyPr>
          <a:lstStyle/>
          <a:p>
            <a:pPr algn="ctr"/>
            <a:r>
              <a:rPr lang="en-US" dirty="0"/>
              <a:t>Second Example</a:t>
            </a:r>
          </a:p>
        </p:txBody>
      </p:sp>
    </p:spTree>
    <p:extLst>
      <p:ext uri="{BB962C8B-B14F-4D97-AF65-F5344CB8AC3E}">
        <p14:creationId xmlns:p14="http://schemas.microsoft.com/office/powerpoint/2010/main" val="9893791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A12E13-8541-453C-B81F-8AC4724C473A}"/>
              </a:ext>
            </a:extLst>
          </p:cNvPr>
          <p:cNvPicPr>
            <a:picLocks noChangeAspect="1"/>
          </p:cNvPicPr>
          <p:nvPr/>
        </p:nvPicPr>
        <p:blipFill>
          <a:blip r:embed="rId2"/>
          <a:stretch>
            <a:fillRect/>
          </a:stretch>
        </p:blipFill>
        <p:spPr>
          <a:xfrm>
            <a:off x="0" y="731963"/>
            <a:ext cx="9144000" cy="4000027"/>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Copyright declarations</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17857" y="1077205"/>
            <a:ext cx="4084360" cy="981549"/>
          </a:xfrm>
          <a:solidFill>
            <a:schemeClr val="bg1"/>
          </a:solidFill>
          <a:ln>
            <a:solidFill>
              <a:schemeClr val="accent1"/>
            </a:solidFill>
          </a:ln>
        </p:spPr>
        <p:txBody>
          <a:bodyPr>
            <a:normAutofit/>
          </a:bodyPr>
          <a:lstStyle/>
          <a:p>
            <a:pPr marL="0" indent="0">
              <a:buNone/>
            </a:pPr>
            <a:r>
              <a:rPr lang="en-US" dirty="0"/>
              <a:t>After clicking “close” on the copyright the object appears</a:t>
            </a:r>
          </a:p>
        </p:txBody>
      </p:sp>
      <p:sp>
        <p:nvSpPr>
          <p:cNvPr id="7" name="TextBox 6">
            <a:extLst>
              <a:ext uri="{FF2B5EF4-FFF2-40B4-BE49-F238E27FC236}">
                <a16:creationId xmlns:a16="http://schemas.microsoft.com/office/drawing/2014/main" id="{D6A929D3-00A7-40A7-B416-FDF1BEC789A7}"/>
              </a:ext>
            </a:extLst>
          </p:cNvPr>
          <p:cNvSpPr txBox="1"/>
          <p:nvPr/>
        </p:nvSpPr>
        <p:spPr>
          <a:xfrm>
            <a:off x="2843808" y="646479"/>
            <a:ext cx="3096345" cy="369332"/>
          </a:xfrm>
          <a:prstGeom prst="rect">
            <a:avLst/>
          </a:prstGeom>
          <a:solidFill>
            <a:srgbClr val="FFFF00"/>
          </a:solidFill>
          <a:ln>
            <a:solidFill>
              <a:schemeClr val="tx1"/>
            </a:solidFill>
          </a:ln>
        </p:spPr>
        <p:txBody>
          <a:bodyPr wrap="square" rtlCol="0">
            <a:spAutoFit/>
          </a:bodyPr>
          <a:lstStyle/>
          <a:p>
            <a:pPr algn="ctr"/>
            <a:r>
              <a:rPr lang="en-US" dirty="0"/>
              <a:t>Second Example</a:t>
            </a:r>
          </a:p>
        </p:txBody>
      </p:sp>
    </p:spTree>
    <p:extLst>
      <p:ext uri="{BB962C8B-B14F-4D97-AF65-F5344CB8AC3E}">
        <p14:creationId xmlns:p14="http://schemas.microsoft.com/office/powerpoint/2010/main" val="42087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a:xfrm>
            <a:off x="0" y="593012"/>
            <a:ext cx="9144000" cy="3979385"/>
          </a:xfrm>
        </p:spPr>
        <p:txBody>
          <a:bodyPr>
            <a:normAutofit/>
          </a:bodyPr>
          <a:lstStyle/>
          <a:p>
            <a:r>
              <a:rPr lang="en-US" sz="2200" dirty="0"/>
              <a:t>These are the parameters by which access rights policy rules can be created.</a:t>
            </a:r>
          </a:p>
          <a:p>
            <a:r>
              <a:rPr lang="en-US" sz="2200" dirty="0"/>
              <a:t> An explanation of each may be found at </a:t>
            </a:r>
            <a:r>
              <a:rPr lang="en-US" sz="2200" dirty="0">
                <a:hlinkClick r:id="rId2"/>
              </a:rPr>
              <a:t>Adding an Access Rights Policy</a:t>
            </a:r>
            <a:r>
              <a:rPr lang="en-US" sz="2200" dirty="0"/>
              <a:t>.</a:t>
            </a:r>
          </a:p>
          <a:p>
            <a:endParaRPr lang="en-US" sz="2200" dirty="0"/>
          </a:p>
        </p:txBody>
      </p:sp>
      <p:pic>
        <p:nvPicPr>
          <p:cNvPr id="3" name="Picture 2">
            <a:extLst>
              <a:ext uri="{FF2B5EF4-FFF2-40B4-BE49-F238E27FC236}">
                <a16:creationId xmlns:a16="http://schemas.microsoft.com/office/drawing/2014/main" id="{CA6BA712-64A7-416F-B4F4-D520327A73A0}"/>
              </a:ext>
            </a:extLst>
          </p:cNvPr>
          <p:cNvPicPr>
            <a:picLocks noChangeAspect="1"/>
          </p:cNvPicPr>
          <p:nvPr/>
        </p:nvPicPr>
        <p:blipFill>
          <a:blip r:embed="rId3"/>
          <a:stretch>
            <a:fillRect/>
          </a:stretch>
        </p:blipFill>
        <p:spPr>
          <a:xfrm>
            <a:off x="2363792" y="1539443"/>
            <a:ext cx="4438650" cy="3152775"/>
          </a:xfrm>
          <a:prstGeom prst="rect">
            <a:avLst/>
          </a:prstGeom>
          <a:ln>
            <a:solidFill>
              <a:schemeClr val="accent1"/>
            </a:solidFill>
          </a:ln>
        </p:spPr>
      </p:pic>
    </p:spTree>
    <p:extLst>
      <p:ext uri="{BB962C8B-B14F-4D97-AF65-F5344CB8AC3E}">
        <p14:creationId xmlns:p14="http://schemas.microsoft.com/office/powerpoint/2010/main" val="7161491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9FBF229-C599-4A23-B7CB-D49D1A797632}"/>
              </a:ext>
            </a:extLst>
          </p:cNvPr>
          <p:cNvSpPr>
            <a:spLocks noGrp="1"/>
          </p:cNvSpPr>
          <p:nvPr>
            <p:ph type="subTitle" idx="1"/>
          </p:nvPr>
        </p:nvSpPr>
        <p:spPr/>
        <p:txBody>
          <a:bodyPr/>
          <a:lstStyle/>
          <a:p>
            <a:r>
              <a:rPr lang="en-US" dirty="0"/>
              <a:t>xxx@exlibrisgroup.com</a:t>
            </a:r>
          </a:p>
        </p:txBody>
      </p:sp>
      <p:sp>
        <p:nvSpPr>
          <p:cNvPr id="4" name="TextBox 3">
            <a:extLst>
              <a:ext uri="{FF2B5EF4-FFF2-40B4-BE49-F238E27FC236}">
                <a16:creationId xmlns:a16="http://schemas.microsoft.com/office/drawing/2014/main" id="{2DCDA0A7-6517-4F13-90AE-AAE8D711DE03}"/>
              </a:ext>
            </a:extLst>
          </p:cNvPr>
          <p:cNvSpPr txBox="1"/>
          <p:nvPr/>
        </p:nvSpPr>
        <p:spPr>
          <a:xfrm>
            <a:off x="3580404" y="1635646"/>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333791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35496" y="3319778"/>
            <a:ext cx="9108503" cy="1240583"/>
          </a:xfrm>
        </p:spPr>
        <p:txBody>
          <a:bodyPr/>
          <a:lstStyle/>
          <a:p>
            <a:pPr algn="ctr"/>
            <a:r>
              <a:rPr lang="en-US" sz="2600" dirty="0"/>
              <a:t>The default digital access rights policy</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Tree>
    <p:extLst>
      <p:ext uri="{BB962C8B-B14F-4D97-AF65-F5344CB8AC3E}">
        <p14:creationId xmlns:p14="http://schemas.microsoft.com/office/powerpoint/2010/main" val="1180248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251520" y="70415"/>
            <a:ext cx="8856984" cy="576064"/>
          </a:xfrm>
        </p:spPr>
        <p:txBody>
          <a:bodyPr>
            <a:noAutofit/>
          </a:bodyPr>
          <a:lstStyle/>
          <a:p>
            <a:r>
              <a:rPr lang="en-US" dirty="0"/>
              <a:t>The default digital access rights policy</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a:bodyPr>
          <a:lstStyle/>
          <a:p>
            <a:r>
              <a:rPr lang="en-US" dirty="0"/>
              <a:t>If no specific digital access right policy is defined for a digital object then a default policy is used.</a:t>
            </a:r>
          </a:p>
          <a:p>
            <a:r>
              <a:rPr lang="en-US" dirty="0"/>
              <a:t>For example we see on the next slide that for article “Research status and characteristics of library and information science in Taiwan: a bibliometric analysis” from </a:t>
            </a:r>
            <a:r>
              <a:rPr lang="en-US" dirty="0" err="1"/>
              <a:t>Scientometrics</a:t>
            </a:r>
            <a:r>
              <a:rPr lang="en-US" dirty="0"/>
              <a:t> (2012) 92:7–21, there is no access rights policy.</a:t>
            </a:r>
          </a:p>
          <a:p>
            <a:r>
              <a:rPr lang="en-US" dirty="0"/>
              <a:t>Therefore the default will be used.</a:t>
            </a:r>
          </a:p>
          <a:p>
            <a:pPr marL="457200" indent="-457200">
              <a:buFont typeface="+mj-lt"/>
              <a:buAutoNum type="arabicPeriod"/>
            </a:pPr>
            <a:endParaRPr lang="en-US" dirty="0"/>
          </a:p>
        </p:txBody>
      </p:sp>
    </p:spTree>
    <p:extLst>
      <p:ext uri="{BB962C8B-B14F-4D97-AF65-F5344CB8AC3E}">
        <p14:creationId xmlns:p14="http://schemas.microsoft.com/office/powerpoint/2010/main" val="2420454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7DD0F9-BA04-4EF0-8957-E630F1B94AAC}"/>
              </a:ext>
            </a:extLst>
          </p:cNvPr>
          <p:cNvPicPr>
            <a:picLocks noChangeAspect="1"/>
          </p:cNvPicPr>
          <p:nvPr/>
        </p:nvPicPr>
        <p:blipFill>
          <a:blip r:embed="rId2"/>
          <a:stretch>
            <a:fillRect/>
          </a:stretch>
        </p:blipFill>
        <p:spPr>
          <a:xfrm>
            <a:off x="0" y="987574"/>
            <a:ext cx="9144000" cy="3592894"/>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10" name="Title 4">
            <a:extLst>
              <a:ext uri="{FF2B5EF4-FFF2-40B4-BE49-F238E27FC236}">
                <a16:creationId xmlns:a16="http://schemas.microsoft.com/office/drawing/2014/main" id="{DFCB1159-F949-4F82-A677-74D3E0ECED44}"/>
              </a:ext>
            </a:extLst>
          </p:cNvPr>
          <p:cNvSpPr>
            <a:spLocks noGrp="1"/>
          </p:cNvSpPr>
          <p:nvPr>
            <p:ph type="title"/>
          </p:nvPr>
        </p:nvSpPr>
        <p:spPr>
          <a:xfrm>
            <a:off x="251520" y="70415"/>
            <a:ext cx="8856984" cy="576064"/>
          </a:xfrm>
        </p:spPr>
        <p:txBody>
          <a:bodyPr>
            <a:noAutofit/>
          </a:bodyPr>
          <a:lstStyle/>
          <a:p>
            <a:r>
              <a:rPr lang="en-US" dirty="0"/>
              <a:t>The default digital access rights policy</a:t>
            </a:r>
          </a:p>
        </p:txBody>
      </p:sp>
      <p:sp>
        <p:nvSpPr>
          <p:cNvPr id="9" name="Rectangle 8">
            <a:extLst>
              <a:ext uri="{FF2B5EF4-FFF2-40B4-BE49-F238E27FC236}">
                <a16:creationId xmlns:a16="http://schemas.microsoft.com/office/drawing/2014/main" id="{63C716F8-C180-486E-9272-2BB1C09E64FE}"/>
              </a:ext>
            </a:extLst>
          </p:cNvPr>
          <p:cNvSpPr/>
          <p:nvPr/>
        </p:nvSpPr>
        <p:spPr>
          <a:xfrm>
            <a:off x="6084168" y="3373886"/>
            <a:ext cx="264754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7DB405-F0C9-4AD4-90E1-A5EF4A9346B9}"/>
              </a:ext>
            </a:extLst>
          </p:cNvPr>
          <p:cNvSpPr/>
          <p:nvPr/>
        </p:nvSpPr>
        <p:spPr>
          <a:xfrm>
            <a:off x="611560" y="1419622"/>
            <a:ext cx="640871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D14A45B-E284-4A47-B71B-405F97456A7A}"/>
              </a:ext>
            </a:extLst>
          </p:cNvPr>
          <p:cNvSpPr txBox="1"/>
          <p:nvPr/>
        </p:nvSpPr>
        <p:spPr>
          <a:xfrm>
            <a:off x="3923928" y="3939902"/>
            <a:ext cx="2088232" cy="646331"/>
          </a:xfrm>
          <a:prstGeom prst="rect">
            <a:avLst/>
          </a:prstGeom>
          <a:noFill/>
          <a:ln>
            <a:solidFill>
              <a:schemeClr val="accent1"/>
            </a:solidFill>
          </a:ln>
        </p:spPr>
        <p:txBody>
          <a:bodyPr wrap="square" rtlCol="0">
            <a:spAutoFit/>
          </a:bodyPr>
          <a:lstStyle/>
          <a:p>
            <a:r>
              <a:rPr lang="en-US" dirty="0"/>
              <a:t>No access rights policy defined</a:t>
            </a:r>
          </a:p>
        </p:txBody>
      </p:sp>
      <p:cxnSp>
        <p:nvCxnSpPr>
          <p:cNvPr id="6" name="Straight Connector 5">
            <a:extLst>
              <a:ext uri="{FF2B5EF4-FFF2-40B4-BE49-F238E27FC236}">
                <a16:creationId xmlns:a16="http://schemas.microsoft.com/office/drawing/2014/main" id="{1D5E5CF8-B8B8-4F98-ABF0-70294B28DA92}"/>
              </a:ext>
            </a:extLst>
          </p:cNvPr>
          <p:cNvCxnSpPr>
            <a:cxnSpLocks/>
            <a:stCxn id="3" idx="3"/>
          </p:cNvCxnSpPr>
          <p:nvPr/>
        </p:nvCxnSpPr>
        <p:spPr>
          <a:xfrm>
            <a:off x="6012160" y="4263068"/>
            <a:ext cx="792088"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FD041AF-A7BF-4420-80CE-BADBD3AB63D5}"/>
              </a:ext>
            </a:extLst>
          </p:cNvPr>
          <p:cNvCxnSpPr>
            <a:cxnSpLocks/>
          </p:cNvCxnSpPr>
          <p:nvPr/>
        </p:nvCxnSpPr>
        <p:spPr>
          <a:xfrm flipV="1">
            <a:off x="6772432" y="3736493"/>
            <a:ext cx="288032" cy="526575"/>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389772"/>
      </p:ext>
    </p:extLst>
  </p:cSld>
  <p:clrMapOvr>
    <a:masterClrMapping/>
  </p:clrMapOvr>
</p:sld>
</file>

<file path=ppt/theme/theme1.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headEnd type="none" w="med" len="med"/>
          <a:tailEnd type="arrow"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16951</TotalTime>
  <Words>1792</Words>
  <Application>Microsoft Office PowerPoint</Application>
  <PresentationFormat>On-screen Show (16:9)</PresentationFormat>
  <Paragraphs>237</Paragraphs>
  <Slides>60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Calibri</vt:lpstr>
      <vt:lpstr>Calibri Light</vt:lpstr>
      <vt:lpstr>Ex_Libris_2020</vt:lpstr>
      <vt:lpstr>Access rights and copyright declarations for digital objects </vt:lpstr>
      <vt:lpstr>PowerPoint Presentation</vt:lpstr>
      <vt:lpstr>Introduction</vt:lpstr>
      <vt:lpstr>Introduction</vt:lpstr>
      <vt:lpstr>Introduction</vt:lpstr>
      <vt:lpstr>Introduction</vt:lpstr>
      <vt:lpstr>The default digital access rights policy</vt:lpstr>
      <vt:lpstr>The default digital access rights policy</vt:lpstr>
      <vt:lpstr>The default digital access rights policy</vt:lpstr>
      <vt:lpstr>The default digital access rights policy</vt:lpstr>
      <vt:lpstr>The default digital access rights policy</vt:lpstr>
      <vt:lpstr>The default digital access rights policy</vt:lpstr>
      <vt:lpstr>The default digital access rights policy</vt:lpstr>
      <vt:lpstr>The default digital access rights policy</vt:lpstr>
      <vt:lpstr>The default digital access rights policy</vt:lpstr>
      <vt:lpstr>Configuring Access Rights Policies – the examples</vt:lpstr>
      <vt:lpstr>Configuring Access Rights Policies – the examples</vt:lpstr>
      <vt:lpstr>Configuring Access Rights Policies – the examples</vt:lpstr>
      <vt:lpstr>Configuring Access Rights Policies example one</vt:lpstr>
      <vt:lpstr>Configuring Access Rights Policies example one</vt:lpstr>
      <vt:lpstr>Configuring Access Rights Policies example one</vt:lpstr>
      <vt:lpstr>Configuring Access Rights Policies example one</vt:lpstr>
      <vt:lpstr>Configuring Access Rights Policies example one</vt:lpstr>
      <vt:lpstr>Configuring Access Rights Policies example one</vt:lpstr>
      <vt:lpstr>Configuring Access Rights Policies example one</vt:lpstr>
      <vt:lpstr>Configuring Access Rights Policies example one</vt:lpstr>
      <vt:lpstr>Configuring Access Rights Policies example one</vt:lpstr>
      <vt:lpstr>Configuring Access Rights Policies example one</vt:lpstr>
      <vt:lpstr>Configuring Access Rights Policies example one</vt:lpstr>
      <vt:lpstr>Configuring Access Rights Policies example one</vt:lpstr>
      <vt:lpstr>Configuring Access Rights Policies example one</vt:lpstr>
      <vt:lpstr>Configuring Access Rights Policies example two</vt:lpstr>
      <vt:lpstr>Configuring Access Rights Policies example two</vt:lpstr>
      <vt:lpstr>Configuring Access Rights Policies example two</vt:lpstr>
      <vt:lpstr>Configuring Access Rights Policies example two</vt:lpstr>
      <vt:lpstr>Configuring Access Rights Policies example two</vt:lpstr>
      <vt:lpstr>Configuring Access Rights Policies example two</vt:lpstr>
      <vt:lpstr>Configuring Access Rights Policies example two</vt:lpstr>
      <vt:lpstr>Configuring Access Rights Policies example two</vt:lpstr>
      <vt:lpstr>Configuring Access Rights Policies example two</vt:lpstr>
      <vt:lpstr>Configuring Access Rights Policies example two</vt:lpstr>
      <vt:lpstr>Configuring Access Rights Policies example two</vt:lpstr>
      <vt:lpstr>Configuring Access Rights Policies example two</vt:lpstr>
      <vt:lpstr>Copyright declarations</vt:lpstr>
      <vt:lpstr>Copyright declarations</vt:lpstr>
      <vt:lpstr>Copyright declarations</vt:lpstr>
      <vt:lpstr>Copyright declarations</vt:lpstr>
      <vt:lpstr>Copyright declarations</vt:lpstr>
      <vt:lpstr>Copyright declarations</vt:lpstr>
      <vt:lpstr>Copyright declarations</vt:lpstr>
      <vt:lpstr>Copyright declarations</vt:lpstr>
      <vt:lpstr>Copyright declarations</vt:lpstr>
      <vt:lpstr>Copyright declarations</vt:lpstr>
      <vt:lpstr>Copyright declarations</vt:lpstr>
      <vt:lpstr>Copyright declarations</vt:lpstr>
      <vt:lpstr>Copyright declarations</vt:lpstr>
      <vt:lpstr>Copyright declarations</vt:lpstr>
      <vt:lpstr>Copyright declarations</vt:lpstr>
      <vt:lpstr>Copyright declarations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751</cp:revision>
  <dcterms:created xsi:type="dcterms:W3CDTF">2017-01-02T15:10:30Z</dcterms:created>
  <dcterms:modified xsi:type="dcterms:W3CDTF">2020-05-18T08:24:28Z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